
<file path=[Content_Types].xml><?xml version="1.0" encoding="utf-8"?>
<Types xmlns="http://schemas.openxmlformats.org/package/2006/content-types">
  <Default Extension="png" ContentType="image/png"/>
  <Default Extension="m4a" ContentType="audio/unknown"/>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30"/>
  </p:notesMasterIdLst>
  <p:handoutMasterIdLst>
    <p:handoutMasterId r:id="rId31"/>
  </p:handoutMasterIdLst>
  <p:sldIdLst>
    <p:sldId id="257" r:id="rId2"/>
    <p:sldId id="321" r:id="rId3"/>
    <p:sldId id="295" r:id="rId4"/>
    <p:sldId id="271" r:id="rId5"/>
    <p:sldId id="299" r:id="rId6"/>
    <p:sldId id="277" r:id="rId7"/>
    <p:sldId id="311" r:id="rId8"/>
    <p:sldId id="285" r:id="rId9"/>
    <p:sldId id="324" r:id="rId10"/>
    <p:sldId id="320" r:id="rId11"/>
    <p:sldId id="319" r:id="rId12"/>
    <p:sldId id="282" r:id="rId13"/>
    <p:sldId id="302" r:id="rId14"/>
    <p:sldId id="314" r:id="rId15"/>
    <p:sldId id="315" r:id="rId16"/>
    <p:sldId id="316" r:id="rId17"/>
    <p:sldId id="323" r:id="rId18"/>
    <p:sldId id="317" r:id="rId19"/>
    <p:sldId id="288" r:id="rId20"/>
    <p:sldId id="305" r:id="rId21"/>
    <p:sldId id="312" r:id="rId22"/>
    <p:sldId id="292" r:id="rId23"/>
    <p:sldId id="318" r:id="rId24"/>
    <p:sldId id="310" r:id="rId25"/>
    <p:sldId id="313" r:id="rId26"/>
    <p:sldId id="309" r:id="rId27"/>
    <p:sldId id="273" r:id="rId28"/>
    <p:sldId id="287" r:id="rId29"/>
  </p:sldIdLst>
  <p:sldSz cx="9144000" cy="6858000" type="screen4x3"/>
  <p:notesSz cx="6954838"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E87A7534-91BA-4064-809E-D1E18CC824E5}">
          <p14:sldIdLst>
            <p14:sldId id="257"/>
            <p14:sldId id="321"/>
            <p14:sldId id="295"/>
            <p14:sldId id="271"/>
            <p14:sldId id="299"/>
          </p14:sldIdLst>
        </p14:section>
        <p14:section name="Benefits" id="{B2D24D68-A853-45DF-BCEA-DF687A37DF7D}">
          <p14:sldIdLst>
            <p14:sldId id="277"/>
            <p14:sldId id="311"/>
            <p14:sldId id="285"/>
            <p14:sldId id="324"/>
          </p14:sldIdLst>
        </p14:section>
        <p14:section name="Counting and Claiming" id="{6B64B6FD-DD93-4F46-9D78-785EA408C499}">
          <p14:sldIdLst>
            <p14:sldId id="320"/>
            <p14:sldId id="319"/>
            <p14:sldId id="282"/>
            <p14:sldId id="302"/>
            <p14:sldId id="314"/>
            <p14:sldId id="315"/>
            <p14:sldId id="316"/>
            <p14:sldId id="323"/>
            <p14:sldId id="317"/>
            <p14:sldId id="288"/>
            <p14:sldId id="305"/>
            <p14:sldId id="312"/>
            <p14:sldId id="292"/>
            <p14:sldId id="318"/>
            <p14:sldId id="310"/>
            <p14:sldId id="313"/>
            <p14:sldId id="309"/>
            <p14:sldId id="273"/>
            <p14:sldId id="287"/>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7" autoAdjust="0"/>
    <p:restoredTop sz="64586" autoAdjust="0"/>
  </p:normalViewPr>
  <p:slideViewPr>
    <p:cSldViewPr snapToGrid="0" snapToObjects="1">
      <p:cViewPr varScale="1">
        <p:scale>
          <a:sx n="74" d="100"/>
          <a:sy n="74" d="100"/>
        </p:scale>
        <p:origin x="-2694" y="-96"/>
      </p:cViewPr>
      <p:guideLst>
        <p:guide orient="horz" pos="2160"/>
        <p:guide pos="2880"/>
      </p:guideLst>
    </p:cSldViewPr>
  </p:slideViewPr>
  <p:outlineViewPr>
    <p:cViewPr>
      <p:scale>
        <a:sx n="33" d="100"/>
        <a:sy n="33" d="100"/>
      </p:scale>
      <p:origin x="0" y="-17676"/>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9" d="100"/>
          <a:sy n="69" d="100"/>
        </p:scale>
        <p:origin x="324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042"/>
          </a:xfrm>
          <a:prstGeom prst="rect">
            <a:avLst/>
          </a:prstGeom>
        </p:spPr>
        <p:txBody>
          <a:bodyPr vert="horz" lIns="92534" tIns="46268" rIns="92534" bIns="46268"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2042"/>
          </a:xfrm>
          <a:prstGeom prst="rect">
            <a:avLst/>
          </a:prstGeom>
        </p:spPr>
        <p:txBody>
          <a:bodyPr vert="horz" lIns="92534" tIns="46268" rIns="92534" bIns="46268" rtlCol="0"/>
          <a:lstStyle>
            <a:lvl1pPr algn="r">
              <a:defRPr sz="1200"/>
            </a:lvl1pPr>
          </a:lstStyle>
          <a:p>
            <a:fld id="{08A17FAA-1E96-4660-AE1D-AFF2A1A95EE7}" type="datetimeFigureOut">
              <a:rPr lang="en-US" smtClean="0"/>
              <a:t>2/25/2016</a:t>
            </a:fld>
            <a:endParaRPr lang="en-US"/>
          </a:p>
        </p:txBody>
      </p:sp>
      <p:sp>
        <p:nvSpPr>
          <p:cNvPr id="4" name="Footer Placeholder 3"/>
          <p:cNvSpPr>
            <a:spLocks noGrp="1"/>
          </p:cNvSpPr>
          <p:nvPr>
            <p:ph type="ftr" sz="quarter" idx="2"/>
          </p:nvPr>
        </p:nvSpPr>
        <p:spPr>
          <a:xfrm>
            <a:off x="0" y="8777193"/>
            <a:ext cx="3013763" cy="462042"/>
          </a:xfrm>
          <a:prstGeom prst="rect">
            <a:avLst/>
          </a:prstGeom>
        </p:spPr>
        <p:txBody>
          <a:bodyPr vert="horz" lIns="92534" tIns="46268" rIns="92534" bIns="46268"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777193"/>
            <a:ext cx="3013763" cy="462042"/>
          </a:xfrm>
          <a:prstGeom prst="rect">
            <a:avLst/>
          </a:prstGeom>
        </p:spPr>
        <p:txBody>
          <a:bodyPr vert="horz" lIns="92534" tIns="46268" rIns="92534" bIns="46268" rtlCol="0" anchor="b"/>
          <a:lstStyle>
            <a:lvl1pPr algn="r">
              <a:defRPr sz="1200"/>
            </a:lvl1pPr>
          </a:lstStyle>
          <a:p>
            <a:fld id="{47BCA075-FF7F-42F3-BB19-526830F87290}" type="slidenum">
              <a:rPr lang="en-US" smtClean="0"/>
              <a:t>‹#›</a:t>
            </a:fld>
            <a:endParaRPr lang="en-US"/>
          </a:p>
        </p:txBody>
      </p:sp>
    </p:spTree>
    <p:extLst>
      <p:ext uri="{BB962C8B-B14F-4D97-AF65-F5344CB8AC3E}">
        <p14:creationId xmlns:p14="http://schemas.microsoft.com/office/powerpoint/2010/main" val="259743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4393" cy="462358"/>
          </a:xfrm>
          <a:prstGeom prst="rect">
            <a:avLst/>
          </a:prstGeom>
        </p:spPr>
        <p:txBody>
          <a:bodyPr vert="horz" lIns="90809" tIns="45405" rIns="90809" bIns="45405" rtlCol="0"/>
          <a:lstStyle>
            <a:lvl1pPr algn="l">
              <a:defRPr sz="1200"/>
            </a:lvl1pPr>
          </a:lstStyle>
          <a:p>
            <a:endParaRPr lang="en-US"/>
          </a:p>
        </p:txBody>
      </p:sp>
      <p:sp>
        <p:nvSpPr>
          <p:cNvPr id="3" name="Date Placeholder 2"/>
          <p:cNvSpPr>
            <a:spLocks noGrp="1"/>
          </p:cNvSpPr>
          <p:nvPr>
            <p:ph type="dt" idx="1"/>
          </p:nvPr>
        </p:nvSpPr>
        <p:spPr>
          <a:xfrm>
            <a:off x="3938871" y="0"/>
            <a:ext cx="3014393" cy="462358"/>
          </a:xfrm>
          <a:prstGeom prst="rect">
            <a:avLst/>
          </a:prstGeom>
        </p:spPr>
        <p:txBody>
          <a:bodyPr vert="horz" lIns="90809" tIns="45405" rIns="90809" bIns="45405" rtlCol="0"/>
          <a:lstStyle>
            <a:lvl1pPr algn="r">
              <a:defRPr sz="1200"/>
            </a:lvl1pPr>
          </a:lstStyle>
          <a:p>
            <a:fld id="{31CBE6AC-9492-4292-8BDB-BD48EBBDE8D1}" type="datetimeFigureOut">
              <a:rPr lang="en-US" smtClean="0"/>
              <a:t>2/25/2016</a:t>
            </a:fld>
            <a:endParaRPr lang="en-US"/>
          </a:p>
        </p:txBody>
      </p:sp>
      <p:sp>
        <p:nvSpPr>
          <p:cNvPr id="4" name="Slide Image Placeholder 3"/>
          <p:cNvSpPr>
            <a:spLocks noGrp="1" noRot="1" noChangeAspect="1"/>
          </p:cNvSpPr>
          <p:nvPr>
            <p:ph type="sldImg" idx="2"/>
          </p:nvPr>
        </p:nvSpPr>
        <p:spPr>
          <a:xfrm>
            <a:off x="1168400" y="692150"/>
            <a:ext cx="4618038" cy="3465513"/>
          </a:xfrm>
          <a:prstGeom prst="rect">
            <a:avLst/>
          </a:prstGeom>
          <a:noFill/>
          <a:ln w="12700">
            <a:solidFill>
              <a:prstClr val="black"/>
            </a:solidFill>
          </a:ln>
        </p:spPr>
        <p:txBody>
          <a:bodyPr vert="horz" lIns="90809" tIns="45405" rIns="90809" bIns="45405" rtlCol="0" anchor="ctr"/>
          <a:lstStyle/>
          <a:p>
            <a:endParaRPr lang="en-US"/>
          </a:p>
        </p:txBody>
      </p:sp>
      <p:sp>
        <p:nvSpPr>
          <p:cNvPr id="5" name="Notes Placeholder 4"/>
          <p:cNvSpPr>
            <a:spLocks noGrp="1"/>
          </p:cNvSpPr>
          <p:nvPr>
            <p:ph type="body" sz="quarter" idx="3"/>
          </p:nvPr>
        </p:nvSpPr>
        <p:spPr>
          <a:xfrm>
            <a:off x="696114" y="4390030"/>
            <a:ext cx="5562610" cy="4158062"/>
          </a:xfrm>
          <a:prstGeom prst="rect">
            <a:avLst/>
          </a:prstGeom>
        </p:spPr>
        <p:txBody>
          <a:bodyPr vert="horz" lIns="90809" tIns="45405" rIns="90809" bIns="4540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76902"/>
            <a:ext cx="3014393" cy="462358"/>
          </a:xfrm>
          <a:prstGeom prst="rect">
            <a:avLst/>
          </a:prstGeom>
        </p:spPr>
        <p:txBody>
          <a:bodyPr vert="horz" lIns="90809" tIns="45405" rIns="90809" bIns="45405" rtlCol="0" anchor="b"/>
          <a:lstStyle>
            <a:lvl1pPr algn="l">
              <a:defRPr sz="1200"/>
            </a:lvl1pPr>
          </a:lstStyle>
          <a:p>
            <a:endParaRPr lang="en-US"/>
          </a:p>
        </p:txBody>
      </p:sp>
      <p:sp>
        <p:nvSpPr>
          <p:cNvPr id="7" name="Slide Number Placeholder 6"/>
          <p:cNvSpPr>
            <a:spLocks noGrp="1"/>
          </p:cNvSpPr>
          <p:nvPr>
            <p:ph type="sldNum" sz="quarter" idx="5"/>
          </p:nvPr>
        </p:nvSpPr>
        <p:spPr>
          <a:xfrm>
            <a:off x="3938871" y="8776902"/>
            <a:ext cx="3014393" cy="462358"/>
          </a:xfrm>
          <a:prstGeom prst="rect">
            <a:avLst/>
          </a:prstGeom>
        </p:spPr>
        <p:txBody>
          <a:bodyPr vert="horz" lIns="90809" tIns="45405" rIns="90809" bIns="45405" rtlCol="0" anchor="b"/>
          <a:lstStyle>
            <a:lvl1pPr algn="r">
              <a:defRPr sz="1200"/>
            </a:lvl1pPr>
          </a:lstStyle>
          <a:p>
            <a:fld id="{D516E0BC-51EE-4218-A209-CC610A508EDD}" type="slidenum">
              <a:rPr lang="en-US" smtClean="0"/>
              <a:t>‹#›</a:t>
            </a:fld>
            <a:endParaRPr lang="en-US"/>
          </a:p>
        </p:txBody>
      </p:sp>
    </p:spTree>
    <p:extLst>
      <p:ext uri="{BB962C8B-B14F-4D97-AF65-F5344CB8AC3E}">
        <p14:creationId xmlns:p14="http://schemas.microsoft.com/office/powerpoint/2010/main" val="366637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altLang="en-US" b="1" dirty="0" smtClean="0"/>
              <a:t>TELL:  THIS IS JUST A PLACE HOLDER FOR SCREEN BEFORE THE PRESENTATION IS READY TO BEGIN</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a:t>
            </a:fld>
            <a:endParaRPr lang="en-US"/>
          </a:p>
        </p:txBody>
      </p:sp>
    </p:spTree>
    <p:extLst>
      <p:ext uri="{BB962C8B-B14F-4D97-AF65-F5344CB8AC3E}">
        <p14:creationId xmlns:p14="http://schemas.microsoft.com/office/powerpoint/2010/main" val="3318411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b="1" dirty="0" smtClean="0"/>
              <a:t>Tell:  </a:t>
            </a:r>
            <a:r>
              <a:rPr lang="en-US" b="0" dirty="0" smtClean="0"/>
              <a:t>As mentioned </a:t>
            </a:r>
            <a:r>
              <a:rPr lang="en-US" b="0" smtClean="0"/>
              <a:t>in previous slides,</a:t>
            </a:r>
            <a:r>
              <a:rPr lang="en-US" b="0" baseline="0" smtClean="0"/>
              <a:t> </a:t>
            </a:r>
            <a:r>
              <a:rPr lang="en-US" b="0" baseline="0" dirty="0" smtClean="0"/>
              <a:t>LEAs may group schools together in any manner that meets the overall minimum aggregate of 40%.  </a:t>
            </a:r>
            <a:r>
              <a:rPr lang="en-US" dirty="0" smtClean="0"/>
              <a:t>Groupings</a:t>
            </a:r>
            <a:r>
              <a:rPr lang="en-US" baseline="0" dirty="0" smtClean="0"/>
              <a:t> can</a:t>
            </a:r>
            <a:r>
              <a:rPr lang="en-US" dirty="0" smtClean="0"/>
              <a:t> allow some schools with an ISP below 40% to participate, as long as the group ISP is at least 40%.</a:t>
            </a:r>
            <a:r>
              <a:rPr lang="en-US" baseline="0" dirty="0" smtClean="0"/>
              <a:t>  T</a:t>
            </a:r>
            <a:r>
              <a:rPr lang="en-US" b="0" baseline="0" dirty="0" smtClean="0"/>
              <a:t>here is no geographic restriction on the grouping of schools. LAUSD will begin its CEP implementation with 339 schools separated into two district groups beginning March 1, 2016.</a:t>
            </a:r>
            <a:endParaRPr lang="en-US" b="1" dirty="0" smtClean="0"/>
          </a:p>
          <a:p>
            <a:pPr defTabSz="908091">
              <a:defRP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10</a:t>
            </a:fld>
            <a:endParaRPr lang="en-US"/>
          </a:p>
        </p:txBody>
      </p:sp>
    </p:spTree>
    <p:extLst>
      <p:ext uri="{BB962C8B-B14F-4D97-AF65-F5344CB8AC3E}">
        <p14:creationId xmlns:p14="http://schemas.microsoft.com/office/powerpoint/2010/main" val="1221887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b="1" dirty="0" smtClean="0"/>
              <a:t>Tell: </a:t>
            </a:r>
            <a:r>
              <a:rPr lang="en-US" b="0" dirty="0" smtClean="0"/>
              <a:t>Let’s take</a:t>
            </a:r>
            <a:r>
              <a:rPr lang="en-US" b="0" baseline="0" dirty="0" smtClean="0"/>
              <a:t> a look at the sample</a:t>
            </a:r>
            <a:r>
              <a:rPr lang="en-US" dirty="0" smtClean="0"/>
              <a:t> above</a:t>
            </a:r>
            <a:r>
              <a:rPr lang="en-US" baseline="0" dirty="0" smtClean="0"/>
              <a:t> </a:t>
            </a:r>
            <a:r>
              <a:rPr lang="en-US" dirty="0" smtClean="0"/>
              <a:t>that shows</a:t>
            </a:r>
            <a:r>
              <a:rPr lang="en-US" baseline="0" dirty="0" smtClean="0"/>
              <a:t> schools 1 and 3 meet the required 40% ISP but School 2 does not qualify on its own.  However,  if the schools were to apply as a group they would all qualify for the CEP because the combined group ISP is 59%. </a:t>
            </a:r>
            <a:endParaRPr lang="en-US" dirty="0" smtClean="0"/>
          </a:p>
          <a:p>
            <a:pPr defTabSz="908091">
              <a:defRPr/>
            </a:pPr>
            <a:endParaRPr lang="en-US" dirty="0" smtClean="0"/>
          </a:p>
          <a:p>
            <a:pPr defTabSz="908091">
              <a:defRP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11</a:t>
            </a:fld>
            <a:endParaRPr lang="en-US"/>
          </a:p>
        </p:txBody>
      </p:sp>
    </p:spTree>
    <p:extLst>
      <p:ext uri="{BB962C8B-B14F-4D97-AF65-F5344CB8AC3E}">
        <p14:creationId xmlns:p14="http://schemas.microsoft.com/office/powerpoint/2010/main" val="46379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b="1" baseline="0" dirty="0" smtClean="0"/>
              <a:t> </a:t>
            </a:r>
            <a:r>
              <a:rPr lang="en-US" sz="1200" b="0" baseline="0" dirty="0" smtClean="0"/>
              <a:t>As mentioned in the CEP benefits slide, there are no collection of co-pays. </a:t>
            </a:r>
            <a:r>
              <a:rPr lang="en-US" sz="1200" dirty="0" smtClean="0"/>
              <a:t>Participating CEP schools are guaranteed to have the same Federal reimbursement (free or full-price) rates based on the newest ISP.</a:t>
            </a:r>
          </a:p>
          <a:p>
            <a:r>
              <a:rPr lang="en-US" sz="1200" dirty="0" smtClean="0"/>
              <a:t>For</a:t>
            </a:r>
            <a:r>
              <a:rPr lang="en-US" sz="1200" baseline="0" dirty="0" smtClean="0"/>
              <a:t> example:</a:t>
            </a:r>
            <a:endParaRPr lang="en-US" sz="1200" dirty="0" smtClean="0"/>
          </a:p>
          <a:p>
            <a:pPr marL="1314450" lvl="1" indent="-571500"/>
            <a:r>
              <a:rPr lang="en-US" sz="1200" dirty="0" smtClean="0"/>
              <a:t>A group of schools with an ISP of 59% is multiplied by</a:t>
            </a:r>
            <a:r>
              <a:rPr lang="en-US" sz="1200" baseline="0" dirty="0" smtClean="0"/>
              <a:t> the factor of </a:t>
            </a:r>
            <a:r>
              <a:rPr lang="en-US" sz="1200" dirty="0" smtClean="0"/>
              <a:t>1.6 and gives</a:t>
            </a:r>
            <a:r>
              <a:rPr lang="en-US" sz="1200" baseline="0" dirty="0" smtClean="0"/>
              <a:t> us a claiming percentage of </a:t>
            </a:r>
            <a:r>
              <a:rPr lang="en-US" sz="1200" dirty="0" smtClean="0"/>
              <a:t>94.4</a:t>
            </a:r>
          </a:p>
          <a:p>
            <a:pPr marL="1314450" lvl="1" indent="-571500"/>
            <a:r>
              <a:rPr lang="en-US" sz="1200" dirty="0" smtClean="0"/>
              <a:t>This</a:t>
            </a:r>
            <a:r>
              <a:rPr lang="en-US" sz="1200" baseline="0" dirty="0" smtClean="0"/>
              <a:t> means that </a:t>
            </a:r>
            <a:r>
              <a:rPr lang="en-US" sz="1200" dirty="0" smtClean="0"/>
              <a:t>94.4% of all meals served will be reimbursed at a FREE reimbursable rate.</a:t>
            </a:r>
          </a:p>
          <a:p>
            <a:pPr marL="1314450" lvl="1" indent="-571500"/>
            <a:r>
              <a:rPr lang="en-US" sz="1200" dirty="0" smtClean="0"/>
              <a:t>The remaining 5.6% of</a:t>
            </a:r>
            <a:r>
              <a:rPr lang="en-US" sz="1200" baseline="0" dirty="0" smtClean="0"/>
              <a:t> all meals will be reimbursed at full price/ paid reimbursement rate.</a:t>
            </a:r>
          </a:p>
          <a:p>
            <a:pPr marL="1314450" lvl="1" indent="-571500" algn="l"/>
            <a:r>
              <a:rPr lang="en-US" sz="1200" dirty="0" smtClean="0"/>
              <a:t>Notice</a:t>
            </a:r>
            <a:r>
              <a:rPr lang="en-US" sz="1200" baseline="0" dirty="0" smtClean="0"/>
              <a:t> that t</a:t>
            </a:r>
            <a:r>
              <a:rPr lang="en-US" sz="1200" dirty="0" smtClean="0"/>
              <a:t>here is</a:t>
            </a:r>
            <a:r>
              <a:rPr lang="en-US" sz="1200" b="1" dirty="0" smtClean="0"/>
              <a:t> </a:t>
            </a:r>
            <a:r>
              <a:rPr lang="en-US" sz="1200" b="1" u="sng" dirty="0" smtClean="0"/>
              <a:t>NO</a:t>
            </a:r>
            <a:r>
              <a:rPr lang="en-US" sz="1200" b="1" dirty="0" smtClean="0"/>
              <a:t> </a:t>
            </a:r>
            <a:r>
              <a:rPr lang="en-US" sz="1200" dirty="0" smtClean="0"/>
              <a:t>Reduced Price Category.</a:t>
            </a:r>
          </a:p>
          <a:p>
            <a:pPr defTabSz="908091">
              <a:defRPr/>
            </a:pPr>
            <a:r>
              <a:rPr lang="en-US" sz="1200" dirty="0" smtClean="0"/>
              <a:t>The claiming percentage is established in the first year for an LEA and may be used for 4 school years.</a:t>
            </a:r>
            <a:r>
              <a:rPr lang="en-US" sz="1200" baseline="0" dirty="0" smtClean="0"/>
              <a:t> </a:t>
            </a:r>
            <a:r>
              <a:rPr lang="en-US" sz="1200" dirty="0" smtClean="0"/>
              <a:t>This percentage may be increased if the percentage of identified students rises for the LEA.</a:t>
            </a:r>
            <a:endParaRPr lang="en-US" sz="1200" dirty="0"/>
          </a:p>
        </p:txBody>
      </p:sp>
      <p:sp>
        <p:nvSpPr>
          <p:cNvPr id="4" name="Slide Number Placeholder 3"/>
          <p:cNvSpPr>
            <a:spLocks noGrp="1"/>
          </p:cNvSpPr>
          <p:nvPr>
            <p:ph type="sldNum" sz="quarter" idx="10"/>
          </p:nvPr>
        </p:nvSpPr>
        <p:spPr/>
        <p:txBody>
          <a:bodyPr/>
          <a:lstStyle/>
          <a:p>
            <a:fld id="{D516E0BC-51EE-4218-A209-CC610A508EDD}" type="slidenum">
              <a:rPr lang="en-US" smtClean="0"/>
              <a:t>12</a:t>
            </a:fld>
            <a:endParaRPr lang="en-US"/>
          </a:p>
        </p:txBody>
      </p:sp>
    </p:spTree>
    <p:extLst>
      <p:ext uri="{BB962C8B-B14F-4D97-AF65-F5344CB8AC3E}">
        <p14:creationId xmlns:p14="http://schemas.microsoft.com/office/powerpoint/2010/main" val="1900005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b="1" dirty="0" smtClean="0"/>
              <a:t>Tell:</a:t>
            </a:r>
          </a:p>
          <a:p>
            <a:r>
              <a:rPr lang="en-US" dirty="0" smtClean="0"/>
              <a:t>Like all other </a:t>
            </a:r>
            <a:r>
              <a:rPr lang="en-US" baseline="0" dirty="0" smtClean="0"/>
              <a:t>Federal</a:t>
            </a:r>
            <a:r>
              <a:rPr lang="en-US" dirty="0" smtClean="0"/>
              <a:t> meal</a:t>
            </a:r>
            <a:r>
              <a:rPr lang="en-US" baseline="0" dirty="0" smtClean="0"/>
              <a:t> programs used at LAUSD, </a:t>
            </a:r>
            <a:r>
              <a:rPr lang="en-US" dirty="0" smtClean="0"/>
              <a:t>CEP will only allow for </a:t>
            </a:r>
            <a:r>
              <a:rPr lang="en-US" b="1" dirty="0" smtClean="0"/>
              <a:t>one</a:t>
            </a:r>
            <a:r>
              <a:rPr lang="en-US" dirty="0" smtClean="0"/>
              <a:t> (1) reimbursable meal per serving period. Meal count totals are multiplied by the free claiming percentage (ISP x 1.6).</a:t>
            </a:r>
            <a:r>
              <a:rPr lang="en-US" baseline="0" dirty="0" smtClean="0"/>
              <a:t> Any m</a:t>
            </a:r>
            <a:r>
              <a:rPr lang="en-US" dirty="0" smtClean="0"/>
              <a:t>eals  count over free percentage will be reimbursed at paid rate. Meals must be in whole numbers. *remember* there is no reduced price category at CEP sites.</a:t>
            </a:r>
          </a:p>
          <a:p>
            <a:endParaRPr lang="en-US" dirty="0" smtClean="0"/>
          </a:p>
          <a:p>
            <a:r>
              <a:rPr lang="en-US" dirty="0" smtClean="0"/>
              <a:t>For example:</a:t>
            </a:r>
          </a:p>
          <a:p>
            <a:r>
              <a:rPr lang="en-US" dirty="0" smtClean="0"/>
              <a:t>	</a:t>
            </a:r>
            <a:r>
              <a:rPr lang="en-US" dirty="0" smtClean="0">
                <a:solidFill>
                  <a:srgbClr val="FF0000"/>
                </a:solidFill>
              </a:rPr>
              <a:t>Total Meal Served= 1000</a:t>
            </a:r>
          </a:p>
          <a:p>
            <a:r>
              <a:rPr lang="en-US" dirty="0" smtClean="0">
                <a:solidFill>
                  <a:srgbClr val="FF0000"/>
                </a:solidFill>
              </a:rPr>
              <a:t>	Free percentage= 59% x 1.6 = 94.4 = 944 Free</a:t>
            </a:r>
          </a:p>
          <a:p>
            <a:r>
              <a:rPr lang="en-US" dirty="0" smtClean="0">
                <a:solidFill>
                  <a:srgbClr val="FF0000"/>
                </a:solidFill>
              </a:rPr>
              <a:t>	Full price percentage= 1000 - 944 = 56 Paid</a:t>
            </a:r>
          </a:p>
          <a:p>
            <a:r>
              <a:rPr lang="en-US" dirty="0" smtClean="0"/>
              <a:t>Here</a:t>
            </a:r>
            <a:r>
              <a:rPr lang="en-US" baseline="0" dirty="0" smtClean="0"/>
              <a:t> the number of meals reimbursed at the free rate will be 944. The remaining number of meals served will be reimbursed at the paid rate.</a:t>
            </a:r>
          </a:p>
          <a:p>
            <a:r>
              <a:rPr lang="en-US" baseline="0" dirty="0" smtClean="0"/>
              <a:t>*Note* Again, there is no reduced price category under CEP</a:t>
            </a:r>
          </a:p>
        </p:txBody>
      </p:sp>
      <p:sp>
        <p:nvSpPr>
          <p:cNvPr id="4" name="Slide Number Placeholder 3"/>
          <p:cNvSpPr>
            <a:spLocks noGrp="1"/>
          </p:cNvSpPr>
          <p:nvPr>
            <p:ph type="sldNum" sz="quarter" idx="10"/>
          </p:nvPr>
        </p:nvSpPr>
        <p:spPr/>
        <p:txBody>
          <a:bodyPr/>
          <a:lstStyle/>
          <a:p>
            <a:fld id="{D516E0BC-51EE-4218-A209-CC610A508EDD}" type="slidenum">
              <a:rPr lang="en-US" smtClean="0"/>
              <a:t>13</a:t>
            </a:fld>
            <a:endParaRPr lang="en-US"/>
          </a:p>
        </p:txBody>
      </p:sp>
    </p:spTree>
    <p:extLst>
      <p:ext uri="{BB962C8B-B14F-4D97-AF65-F5344CB8AC3E}">
        <p14:creationId xmlns:p14="http://schemas.microsoft.com/office/powerpoint/2010/main" val="1900005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b="1" dirty="0" smtClean="0"/>
              <a:t>Tell:</a:t>
            </a:r>
            <a:r>
              <a:rPr lang="en-US" b="1" baseline="0" dirty="0" smtClean="0"/>
              <a:t> </a:t>
            </a:r>
          </a:p>
          <a:p>
            <a:pPr>
              <a:spcAft>
                <a:spcPts val="993"/>
              </a:spcAft>
            </a:pPr>
            <a:r>
              <a:rPr lang="en-US" dirty="0" smtClean="0"/>
              <a:t>In the event that students that decline to select the necessary components for a reimbursable meal, they will be charged a la carte pricing. Schools may alternatively allows students to take free food, but will not be reimbursed. Children may opt out of free meals by bringing lunch from home or purchasing  a la carte items. Parents insistent on paying may write</a:t>
            </a:r>
            <a:r>
              <a:rPr lang="en-US" baseline="0" dirty="0" smtClean="0"/>
              <a:t> a check to LAUSD Cafeteria Account, with a note in the memo line “donation for meals at (ABC-the name of school)”</a:t>
            </a:r>
            <a:r>
              <a:rPr lang="en-US" dirty="0" smtClean="0"/>
              <a:t>.</a:t>
            </a:r>
          </a:p>
          <a:p>
            <a:pPr defTabSz="908091">
              <a:defRP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14</a:t>
            </a:fld>
            <a:endParaRPr lang="en-US"/>
          </a:p>
        </p:txBody>
      </p:sp>
    </p:spTree>
    <p:extLst>
      <p:ext uri="{BB962C8B-B14F-4D97-AF65-F5344CB8AC3E}">
        <p14:creationId xmlns:p14="http://schemas.microsoft.com/office/powerpoint/2010/main" val="3113288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dirty="0" smtClean="0"/>
              <a:t>Students transferring</a:t>
            </a:r>
            <a:r>
              <a:rPr lang="en-US" baseline="0" dirty="0" smtClean="0"/>
              <a:t> </a:t>
            </a:r>
            <a:r>
              <a:rPr lang="en-US" dirty="0" smtClean="0"/>
              <a:t>from a CEP school to non-CEP school with no eligibility must be processed using a meal application within ten (10) days.</a:t>
            </a:r>
            <a:r>
              <a:rPr lang="en-US" baseline="0" dirty="0" smtClean="0"/>
              <a:t> To keep in line with the habits of the student coming from a CEP school, the non-CEP school should p</a:t>
            </a:r>
            <a:r>
              <a:rPr lang="en-US" dirty="0" smtClean="0"/>
              <a:t>rovide 10 days worth of free meals to the student until an eligibility is determined. </a:t>
            </a:r>
          </a:p>
          <a:p>
            <a:endParaRPr lang="en-US" dirty="0" smtClean="0"/>
          </a:p>
          <a:p>
            <a:r>
              <a:rPr lang="en-US" dirty="0" smtClean="0"/>
              <a:t>If a student transfer from a CEP school to another district’s non-CEP school they should fill out a meal application at new school</a:t>
            </a:r>
            <a:r>
              <a:rPr lang="en-US" baseline="0" dirty="0" smtClean="0"/>
              <a:t> as soon as possible. </a:t>
            </a:r>
            <a:r>
              <a:rPr lang="en-US" dirty="0" smtClean="0"/>
              <a:t>LAUSD encourages other districts to provide meals for 10 days to</a:t>
            </a:r>
            <a:r>
              <a:rPr lang="en-US" baseline="0" dirty="0" smtClean="0"/>
              <a:t> make the transition as smooth as possible by providing meals for the students.</a:t>
            </a:r>
            <a:endParaRPr lang="en-US" dirty="0" smtClean="0"/>
          </a:p>
        </p:txBody>
      </p:sp>
      <p:sp>
        <p:nvSpPr>
          <p:cNvPr id="4" name="Slide Number Placeholder 3"/>
          <p:cNvSpPr>
            <a:spLocks noGrp="1"/>
          </p:cNvSpPr>
          <p:nvPr>
            <p:ph type="sldNum" sz="quarter" idx="10"/>
          </p:nvPr>
        </p:nvSpPr>
        <p:spPr/>
        <p:txBody>
          <a:bodyPr/>
          <a:lstStyle/>
          <a:p>
            <a:fld id="{D516E0BC-51EE-4218-A209-CC610A508EDD}" type="slidenum">
              <a:rPr lang="en-US" smtClean="0"/>
              <a:t>15</a:t>
            </a:fld>
            <a:endParaRPr lang="en-US"/>
          </a:p>
        </p:txBody>
      </p:sp>
    </p:spTree>
    <p:extLst>
      <p:ext uri="{BB962C8B-B14F-4D97-AF65-F5344CB8AC3E}">
        <p14:creationId xmlns:p14="http://schemas.microsoft.com/office/powerpoint/2010/main" val="1300061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sz="1100" b="1" dirty="0" smtClean="0"/>
              <a:t>Tell: </a:t>
            </a:r>
            <a:r>
              <a:rPr lang="en-US" sz="1100" b="0" dirty="0" smtClean="0"/>
              <a:t>When</a:t>
            </a:r>
            <a:r>
              <a:rPr lang="en-US" sz="1100" b="0" baseline="0" dirty="0" smtClean="0"/>
              <a:t> students visit a </a:t>
            </a:r>
            <a:r>
              <a:rPr lang="en-US" sz="1100" dirty="0" smtClean="0"/>
              <a:t>CEP school,</a:t>
            </a:r>
            <a:r>
              <a:rPr lang="en-US" sz="1100" baseline="0" dirty="0" smtClean="0"/>
              <a:t> they</a:t>
            </a:r>
            <a:r>
              <a:rPr lang="en-US" sz="1100" dirty="0" smtClean="0"/>
              <a:t> should not be charged for a meal. Meals served to visiting students should be </a:t>
            </a:r>
            <a:r>
              <a:rPr lang="en-US" sz="1100" b="1" dirty="0" smtClean="0"/>
              <a:t>included in the total meal count</a:t>
            </a:r>
            <a:r>
              <a:rPr lang="en-US" sz="1100" dirty="0" smtClean="0"/>
              <a:t>. </a:t>
            </a:r>
          </a:p>
          <a:p>
            <a:r>
              <a:rPr lang="en-US" sz="1100" dirty="0" smtClean="0"/>
              <a:t>Non-CEP schools hosting visiting students from CEP schools will provide free meals to avoid any</a:t>
            </a:r>
            <a:r>
              <a:rPr lang="en-US" sz="1100" baseline="0" dirty="0" smtClean="0"/>
              <a:t> disruption in the students’ meal service routine. </a:t>
            </a:r>
            <a:r>
              <a:rPr lang="en-US" sz="1100" dirty="0" smtClean="0"/>
              <a:t>CEP school will provide non-CEP school with claiming percentage that they will use to claim meals for reimbursement.</a:t>
            </a:r>
          </a:p>
          <a:p>
            <a:endParaRPr lang="en-US" sz="1100" dirty="0" smtClean="0"/>
          </a:p>
        </p:txBody>
      </p:sp>
      <p:sp>
        <p:nvSpPr>
          <p:cNvPr id="4" name="Slide Number Placeholder 3"/>
          <p:cNvSpPr>
            <a:spLocks noGrp="1"/>
          </p:cNvSpPr>
          <p:nvPr>
            <p:ph type="sldNum" sz="quarter" idx="10"/>
          </p:nvPr>
        </p:nvSpPr>
        <p:spPr/>
        <p:txBody>
          <a:bodyPr/>
          <a:lstStyle/>
          <a:p>
            <a:fld id="{D516E0BC-51EE-4218-A209-CC610A508EDD}" type="slidenum">
              <a:rPr lang="en-US" smtClean="0"/>
              <a:t>16</a:t>
            </a:fld>
            <a:endParaRPr lang="en-US"/>
          </a:p>
        </p:txBody>
      </p:sp>
    </p:spTree>
    <p:extLst>
      <p:ext uri="{BB962C8B-B14F-4D97-AF65-F5344CB8AC3E}">
        <p14:creationId xmlns:p14="http://schemas.microsoft.com/office/powerpoint/2010/main" val="262185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Here is an example for claiming visiting students</a:t>
            </a:r>
            <a:r>
              <a:rPr lang="en-US" sz="1200" baseline="0" dirty="0" smtClean="0"/>
              <a:t> </a:t>
            </a:r>
          </a:p>
          <a:p>
            <a:endParaRPr lang="en-US" sz="1200" b="1" dirty="0" smtClean="0"/>
          </a:p>
          <a:p>
            <a:r>
              <a:rPr lang="en-US" sz="1200" dirty="0" smtClean="0"/>
              <a:t>Twenty students from a CEP school visit a non-CEP school and all eat meals at no</a:t>
            </a:r>
            <a:r>
              <a:rPr lang="en-US" sz="1200" baseline="0" dirty="0" smtClean="0"/>
              <a:t> c</a:t>
            </a:r>
            <a:r>
              <a:rPr lang="en-US" sz="1200" dirty="0" smtClean="0"/>
              <a:t>harge.</a:t>
            </a:r>
          </a:p>
          <a:p>
            <a:r>
              <a:rPr lang="en-US" sz="1200" dirty="0" smtClean="0"/>
              <a:t>If the CEP school’s claiming percentages are 94.4 percent free and 5.6 percent paid,</a:t>
            </a:r>
          </a:p>
          <a:p>
            <a:r>
              <a:rPr lang="en-US" sz="1200" dirty="0" smtClean="0"/>
              <a:t>these percentages are applied to the visiting student meals. The non-CEP school in this</a:t>
            </a:r>
          </a:p>
          <a:p>
            <a:r>
              <a:rPr lang="en-US" sz="1200" dirty="0" smtClean="0"/>
              <a:t>example would claim 19 meals free (94.4% x 20) and 1 meals paid (5.6% x 20).</a:t>
            </a:r>
            <a:r>
              <a:rPr lang="en-US" sz="1200" baseline="0" dirty="0" smtClean="0"/>
              <a:t>  </a:t>
            </a:r>
          </a:p>
          <a:p>
            <a:endParaRPr lang="en-US" sz="1200" baseline="0" dirty="0" smtClean="0"/>
          </a:p>
          <a:p>
            <a:r>
              <a:rPr lang="en-US" sz="1200" baseline="0" dirty="0" smtClean="0"/>
              <a:t>Use standard rounding procedures to get whole numbers.  If the number is 5 or more round up and if the number is 4 or less round down.  T</a:t>
            </a:r>
            <a:r>
              <a:rPr lang="en-US" sz="1200" b="0" baseline="0" dirty="0" smtClean="0"/>
              <a:t>he 18.8 meals would turn into 19 free meals. The 1.12 meals would turn into 1 full meal.</a:t>
            </a:r>
            <a:endParaRPr lang="en-US" sz="1200" dirty="0" smtClean="0"/>
          </a:p>
          <a:p>
            <a:endParaRPr lang="en-US" sz="1200" dirty="0" smtClean="0"/>
          </a:p>
          <a:p>
            <a:r>
              <a:rPr lang="en-US" sz="1200" dirty="0" smtClean="0"/>
              <a:t>Non-CEP students visiting a CEP school</a:t>
            </a:r>
            <a:r>
              <a:rPr lang="en-US" sz="1200" baseline="0" dirty="0" smtClean="0"/>
              <a:t> </a:t>
            </a:r>
            <a:r>
              <a:rPr lang="en-US" sz="1200" dirty="0" smtClean="0"/>
              <a:t>eat</a:t>
            </a:r>
            <a:r>
              <a:rPr lang="en-US" sz="1200" baseline="0" dirty="0" smtClean="0"/>
              <a:t> </a:t>
            </a:r>
            <a:r>
              <a:rPr lang="en-US" sz="1200" dirty="0" smtClean="0"/>
              <a:t>all</a:t>
            </a:r>
            <a:r>
              <a:rPr lang="en-US" sz="1200" baseline="0" dirty="0" smtClean="0"/>
              <a:t> meals</a:t>
            </a:r>
            <a:r>
              <a:rPr lang="en-US" sz="1200" dirty="0" smtClean="0"/>
              <a:t> at no</a:t>
            </a:r>
            <a:r>
              <a:rPr lang="en-US" sz="1200" baseline="0" dirty="0" smtClean="0"/>
              <a:t> c</a:t>
            </a:r>
            <a:r>
              <a:rPr lang="en-US" sz="1200" dirty="0" smtClean="0"/>
              <a:t>harge.   All the meals will be claimed as free. </a:t>
            </a:r>
          </a:p>
        </p:txBody>
      </p:sp>
      <p:sp>
        <p:nvSpPr>
          <p:cNvPr id="4" name="Slide Number Placeholder 3"/>
          <p:cNvSpPr>
            <a:spLocks noGrp="1"/>
          </p:cNvSpPr>
          <p:nvPr>
            <p:ph type="sldNum" sz="quarter" idx="10"/>
          </p:nvPr>
        </p:nvSpPr>
        <p:spPr/>
        <p:txBody>
          <a:bodyPr/>
          <a:lstStyle/>
          <a:p>
            <a:fld id="{D516E0BC-51EE-4218-A209-CC610A508EDD}" type="slidenum">
              <a:rPr lang="en-US" smtClean="0"/>
              <a:t>17</a:t>
            </a:fld>
            <a:endParaRPr lang="en-US"/>
          </a:p>
        </p:txBody>
      </p:sp>
    </p:spTree>
    <p:extLst>
      <p:ext uri="{BB962C8B-B14F-4D97-AF65-F5344CB8AC3E}">
        <p14:creationId xmlns:p14="http://schemas.microsoft.com/office/powerpoint/2010/main" val="4138935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b="1" dirty="0" smtClean="0"/>
              <a:t>Tell:</a:t>
            </a:r>
            <a:r>
              <a:rPr lang="en-US" b="1" baseline="0" dirty="0" smtClean="0"/>
              <a:t> </a:t>
            </a:r>
            <a:r>
              <a:rPr lang="en-US" dirty="0" smtClean="0"/>
              <a:t>Schools participating in CEP will adhere</a:t>
            </a:r>
            <a:r>
              <a:rPr lang="en-US" baseline="0" dirty="0" smtClean="0"/>
              <a:t> to the same record retention requirements.  Food Service staff will need to maintain monthly, weekly, and daily reports such as CMS Customer Roster Report, </a:t>
            </a:r>
            <a:r>
              <a:rPr lang="en-US" baseline="0" dirty="0" err="1" smtClean="0"/>
              <a:t>MiSiS</a:t>
            </a:r>
            <a:r>
              <a:rPr lang="en-US" baseline="0" dirty="0" smtClean="0"/>
              <a:t> Meal Program Roster, </a:t>
            </a:r>
            <a:r>
              <a:rPr lang="en-US" baseline="0" dirty="0" err="1" smtClean="0"/>
              <a:t>MiSiS</a:t>
            </a:r>
            <a:r>
              <a:rPr lang="en-US" baseline="0" dirty="0" smtClean="0"/>
              <a:t> update Activity Report (UAR), CMS/</a:t>
            </a:r>
            <a:r>
              <a:rPr lang="en-US" baseline="0" dirty="0" err="1" smtClean="0"/>
              <a:t>MiSiS</a:t>
            </a:r>
            <a:r>
              <a:rPr lang="en-US" baseline="0" dirty="0" smtClean="0"/>
              <a:t> Missing Students Log, and BIC Classroom Rosters.</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18</a:t>
            </a:fld>
            <a:endParaRPr lang="en-US"/>
          </a:p>
        </p:txBody>
      </p:sp>
    </p:spTree>
    <p:extLst>
      <p:ext uri="{BB962C8B-B14F-4D97-AF65-F5344CB8AC3E}">
        <p14:creationId xmlns:p14="http://schemas.microsoft.com/office/powerpoint/2010/main" val="2996817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dirty="0"/>
              <a:t>Tell: </a:t>
            </a:r>
            <a:r>
              <a:rPr lang="en-US" dirty="0"/>
              <a:t>Here are the responsibilities of the Area Food Services Supervisor (AFSS).  They are to attend training, notify </a:t>
            </a:r>
            <a:r>
              <a:rPr lang="en-US" dirty="0" smtClean="0"/>
              <a:t>participating </a:t>
            </a:r>
            <a:r>
              <a:rPr lang="en-US" dirty="0"/>
              <a:t>CEP schools, provide training to school administrative staff, ensure the correct counting and claiming procedures are followed,</a:t>
            </a:r>
            <a:r>
              <a:rPr lang="en-US" baseline="0" dirty="0"/>
              <a:t> and </a:t>
            </a:r>
            <a:r>
              <a:rPr lang="en-US" dirty="0"/>
              <a:t>verify CMS </a:t>
            </a:r>
            <a:r>
              <a:rPr lang="en-US" baseline="0" dirty="0"/>
              <a:t>transition </a:t>
            </a:r>
            <a:r>
              <a:rPr lang="en-US" dirty="0"/>
              <a:t>modification .</a:t>
            </a:r>
            <a:r>
              <a:rPr lang="en-US" dirty="0">
                <a:latin typeface="Calibri"/>
              </a:rPr>
              <a:t/>
            </a:r>
            <a:br>
              <a:rPr lang="en-US" dirty="0">
                <a:latin typeface="Calibri"/>
              </a:rPr>
            </a:br>
            <a:endParaRPr lang="en-US"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19</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311390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b="1" dirty="0" smtClean="0"/>
              <a:t>TELL:  </a:t>
            </a:r>
            <a:r>
              <a:rPr lang="en-US" altLang="en-US" sz="1200" dirty="0" smtClean="0"/>
              <a:t>Welcome to the </a:t>
            </a:r>
            <a:r>
              <a:rPr lang="en-US" sz="1200" dirty="0" smtClean="0"/>
              <a:t>Community Eligibility Provision </a:t>
            </a:r>
            <a:r>
              <a:rPr lang="en-US" altLang="en-US" sz="1200" dirty="0" smtClean="0"/>
              <a:t>training. Thank you for being here today.  My name is (</a:t>
            </a:r>
            <a:r>
              <a:rPr lang="en-US" altLang="en-US" sz="1200" u="sng" dirty="0" smtClean="0"/>
              <a:t>state your name)</a:t>
            </a:r>
            <a:r>
              <a:rPr lang="en-US" altLang="en-US" sz="1200" dirty="0" smtClean="0"/>
              <a:t> </a:t>
            </a:r>
          </a:p>
          <a:p>
            <a:pPr eaLnBrk="1" hangingPunct="1">
              <a:spcBef>
                <a:spcPct val="0"/>
              </a:spcBef>
            </a:pPr>
            <a:r>
              <a:rPr lang="en-US" altLang="en-US" sz="1200" dirty="0" smtClean="0"/>
              <a:t>This presentation will inform you of the requirements necessary to comply with </a:t>
            </a:r>
            <a:r>
              <a:rPr lang="en-US" sz="1200" dirty="0" smtClean="0"/>
              <a:t>Community Eligibility Provision </a:t>
            </a:r>
            <a:r>
              <a:rPr lang="en-US" altLang="en-US" sz="1200" dirty="0" smtClean="0"/>
              <a:t>used by the LAUSD Food Services Division.</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a:t>
            </a:fld>
            <a:endParaRPr lang="en-US"/>
          </a:p>
        </p:txBody>
      </p:sp>
    </p:spTree>
    <p:extLst>
      <p:ext uri="{BB962C8B-B14F-4D97-AF65-F5344CB8AC3E}">
        <p14:creationId xmlns:p14="http://schemas.microsoft.com/office/powerpoint/2010/main" val="2149604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Tell: </a:t>
            </a:r>
            <a:r>
              <a:rPr lang="en-US" dirty="0"/>
              <a:t>The role of the Food Services Manager is an important </a:t>
            </a:r>
            <a:r>
              <a:rPr lang="en-US" dirty="0" smtClean="0"/>
              <a:t>one, they </a:t>
            </a:r>
            <a:r>
              <a:rPr lang="en-US" dirty="0"/>
              <a:t>are the communication bridge </a:t>
            </a:r>
            <a:r>
              <a:rPr lang="en-US" dirty="0" smtClean="0"/>
              <a:t>between </a:t>
            </a:r>
            <a:r>
              <a:rPr lang="en-US" dirty="0"/>
              <a:t>the school sites administration and Food Services </a:t>
            </a:r>
            <a:r>
              <a:rPr lang="en-US" dirty="0" smtClean="0"/>
              <a:t>Division</a:t>
            </a:r>
            <a:r>
              <a:rPr lang="en-US" dirty="0"/>
              <a:t>.  The Food Services Managers </a:t>
            </a:r>
            <a:r>
              <a:rPr lang="en-US" dirty="0" smtClean="0"/>
              <a:t>responsibilities </a:t>
            </a:r>
            <a:r>
              <a:rPr lang="en-US" dirty="0"/>
              <a:t>include</a:t>
            </a:r>
            <a:r>
              <a:rPr lang="en-US" baseline="0" dirty="0"/>
              <a:t> </a:t>
            </a:r>
            <a:r>
              <a:rPr lang="en-US" dirty="0"/>
              <a:t>attending </a:t>
            </a:r>
            <a:r>
              <a:rPr lang="en-US" baseline="0" dirty="0" smtClean="0"/>
              <a:t>CEP </a:t>
            </a:r>
            <a:r>
              <a:rPr lang="en-US" baseline="0" dirty="0"/>
              <a:t>training, </a:t>
            </a:r>
            <a:r>
              <a:rPr lang="en-US" dirty="0"/>
              <a:t>coordinating </a:t>
            </a:r>
            <a:r>
              <a:rPr lang="en-US" baseline="0" dirty="0" smtClean="0"/>
              <a:t>with </a:t>
            </a:r>
            <a:r>
              <a:rPr lang="en-US" baseline="0" dirty="0"/>
              <a:t>the school site administrator on sending out informative flyers and letters to </a:t>
            </a:r>
            <a:r>
              <a:rPr lang="en-US" dirty="0"/>
              <a:t>all </a:t>
            </a:r>
            <a:r>
              <a:rPr lang="en-US" baseline="0" dirty="0"/>
              <a:t>households </a:t>
            </a:r>
            <a:r>
              <a:rPr lang="en-US" dirty="0"/>
              <a:t>by February </a:t>
            </a:r>
            <a:r>
              <a:rPr lang="en-US" dirty="0" smtClean="0"/>
              <a:t>26th</a:t>
            </a:r>
            <a:r>
              <a:rPr lang="en-US" dirty="0"/>
              <a:t>. In </a:t>
            </a:r>
            <a:r>
              <a:rPr lang="en-US" dirty="0" smtClean="0"/>
              <a:t>addition</a:t>
            </a:r>
            <a:r>
              <a:rPr lang="en-US" baseline="0" dirty="0" smtClean="0"/>
              <a:t>, </a:t>
            </a:r>
            <a:r>
              <a:rPr lang="en-US" dirty="0"/>
              <a:t>the food services manager will </a:t>
            </a:r>
            <a:r>
              <a:rPr lang="en-US" baseline="0" dirty="0"/>
              <a:t>train </a:t>
            </a:r>
            <a:r>
              <a:rPr lang="en-US" dirty="0"/>
              <a:t>all </a:t>
            </a:r>
            <a:r>
              <a:rPr lang="en-US" baseline="0" dirty="0"/>
              <a:t>staff </a:t>
            </a:r>
            <a:r>
              <a:rPr lang="en-US" dirty="0"/>
              <a:t>including sub food services worker</a:t>
            </a:r>
            <a:r>
              <a:rPr lang="en-US" baseline="0" dirty="0"/>
              <a:t> on CEP </a:t>
            </a:r>
            <a:r>
              <a:rPr lang="en-US" dirty="0"/>
              <a:t>by 29th </a:t>
            </a:r>
            <a:r>
              <a:rPr lang="en-US" baseline="0" dirty="0" smtClean="0"/>
              <a:t>and </a:t>
            </a:r>
            <a:r>
              <a:rPr lang="en-US" dirty="0"/>
              <a:t>forecasting </a:t>
            </a:r>
            <a:r>
              <a:rPr lang="en-US" baseline="0" dirty="0" smtClean="0"/>
              <a:t>meals </a:t>
            </a:r>
            <a:r>
              <a:rPr lang="en-US" baseline="0" dirty="0"/>
              <a:t>to accommodate </a:t>
            </a:r>
            <a:r>
              <a:rPr lang="en-US" dirty="0"/>
              <a:t>potential </a:t>
            </a:r>
            <a:r>
              <a:rPr lang="en-US" baseline="0" dirty="0" smtClean="0"/>
              <a:t>increased </a:t>
            </a:r>
            <a:r>
              <a:rPr lang="en-US" baseline="0" dirty="0"/>
              <a:t>participation.</a:t>
            </a:r>
            <a:endParaRPr lang="en-US"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20</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1306615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dirty="0" smtClean="0"/>
              <a:t> The Manager</a:t>
            </a:r>
            <a:r>
              <a:rPr lang="en-US" baseline="0" dirty="0" smtClean="0"/>
              <a:t> or designee will use the counts on the CEP Meal Count report to input the reimbursable </a:t>
            </a:r>
            <a:r>
              <a:rPr lang="en-US" b="1" u="sng" baseline="0" dirty="0" smtClean="0"/>
              <a:t>student meal counts </a:t>
            </a:r>
            <a:r>
              <a:rPr lang="en-US" baseline="0" dirty="0" smtClean="0"/>
              <a:t>on the production record meals tab. The manager or designee will input the adult meal counts using the counts from the standard Meal Count Report. The look of the edit check has been revised, but still serves the purpose of insuring meal compliance. Let’s take a look at these reports.</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21</a:t>
            </a:fld>
            <a:endParaRPr lang="en-US"/>
          </a:p>
        </p:txBody>
      </p:sp>
    </p:spTree>
    <p:extLst>
      <p:ext uri="{BB962C8B-B14F-4D97-AF65-F5344CB8AC3E}">
        <p14:creationId xmlns:p14="http://schemas.microsoft.com/office/powerpoint/2010/main" val="890977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Tell: </a:t>
            </a:r>
            <a:r>
              <a:rPr lang="en-US" b="0" dirty="0" smtClean="0"/>
              <a:t>The</a:t>
            </a:r>
            <a:r>
              <a:rPr lang="en-US" b="0" baseline="0" dirty="0" smtClean="0"/>
              <a:t> daily activities of the food service manager will be very similar to the existing daily finish line routine. The difference is the addition of the CEP Meal Counts report that will be used to retrieve the reimbursable meals during the meals and revenue portion of the production record process. We will discuss the modified role of the current meal counts report in later slides. Additionally, food service managers will verify that the counting and claiming information on the revised edit check report is accurate and maintain a detailed record of both </a:t>
            </a:r>
            <a:r>
              <a:rPr lang="en-US" b="0" baseline="0" dirty="0" err="1" smtClean="0"/>
              <a:t>MiSiS</a:t>
            </a:r>
            <a:r>
              <a:rPr lang="en-US" b="0" baseline="0" dirty="0" smtClean="0"/>
              <a:t> and CMS reports.</a:t>
            </a:r>
            <a:r>
              <a:rPr lang="en-US" dirty="0">
                <a:latin typeface="Calibri"/>
              </a:rPr>
              <a:t/>
            </a:r>
            <a:br>
              <a:rPr lang="en-US" dirty="0">
                <a:latin typeface="Calibri"/>
              </a:rPr>
            </a:br>
            <a:endParaRPr lang="en-US" b="1" dirty="0">
              <a:latin typeface="Calibri"/>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22</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3157708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dirty="0" smtClean="0"/>
              <a:t> To </a:t>
            </a:r>
            <a:r>
              <a:rPr lang="en-US" dirty="0"/>
              <a:t>run this </a:t>
            </a:r>
            <a:r>
              <a:rPr lang="en-US" baseline="0" dirty="0"/>
              <a:t>report, managers will go to the reports section along the bottom of the CMS system </a:t>
            </a:r>
            <a:r>
              <a:rPr lang="en-US" dirty="0"/>
              <a:t>screen</a:t>
            </a:r>
            <a:r>
              <a:rPr lang="en-US" baseline="0" dirty="0"/>
              <a:t>. Next, managers will select the “</a:t>
            </a:r>
            <a:r>
              <a:rPr lang="en-US" dirty="0"/>
              <a:t>Point </a:t>
            </a:r>
            <a:r>
              <a:rPr lang="en-US" baseline="0" dirty="0" smtClean="0"/>
              <a:t>of </a:t>
            </a:r>
            <a:r>
              <a:rPr lang="en-US" dirty="0" smtClean="0"/>
              <a:t>Service</a:t>
            </a:r>
            <a:r>
              <a:rPr lang="en-US" baseline="0" dirty="0" smtClean="0"/>
              <a:t>” </a:t>
            </a:r>
            <a:r>
              <a:rPr lang="en-US" baseline="0" dirty="0"/>
              <a:t>option along the left side of the screen. When prompted, managers will select the appropriate date and preview the report. There is no need to print the report</a:t>
            </a:r>
            <a:r>
              <a:rPr lang="en-US" baseline="0" dirty="0" smtClean="0"/>
              <a:t>.  </a:t>
            </a:r>
          </a:p>
          <a:p>
            <a:endParaRPr lang="en-US" baseline="0" dirty="0" smtClean="0"/>
          </a:p>
          <a:p>
            <a:pPr algn="ctr"/>
            <a:r>
              <a:rPr lang="en-US" sz="2000" b="1" baseline="0" dirty="0" smtClean="0"/>
              <a:t>*****Don’t Read to Class*****</a:t>
            </a:r>
          </a:p>
          <a:p>
            <a:r>
              <a:rPr lang="en-US" sz="2000" b="1" baseline="0" dirty="0" smtClean="0"/>
              <a:t>Note for presenter:  This PowerPoint slide has a GIF file.  The picture will loop the screen</a:t>
            </a:r>
            <a:r>
              <a:rPr lang="en-US" sz="2000" b="1" dirty="0" smtClean="0"/>
              <a:t>shots of the CEP </a:t>
            </a:r>
            <a:r>
              <a:rPr lang="en-US" sz="2000" b="1" dirty="0"/>
              <a:t>report</a:t>
            </a:r>
            <a:r>
              <a:rPr lang="en-US" sz="2000" b="1" dirty="0" smtClean="0"/>
              <a:t> process</a:t>
            </a:r>
            <a:r>
              <a:rPr lang="en-US" sz="2000" b="1" baseline="0" dirty="0" smtClean="0"/>
              <a:t>.  </a:t>
            </a:r>
            <a:r>
              <a:rPr lang="en-US" sz="2000" b="1" dirty="0" smtClean="0"/>
              <a:t>To go to the next slide, just continue with your normal process.</a:t>
            </a:r>
            <a:endParaRPr lang="en-US" sz="2000" b="1" dirty="0"/>
          </a:p>
        </p:txBody>
      </p:sp>
      <p:sp>
        <p:nvSpPr>
          <p:cNvPr id="4" name="Slide Number Placeholder 3"/>
          <p:cNvSpPr>
            <a:spLocks noGrp="1"/>
          </p:cNvSpPr>
          <p:nvPr>
            <p:ph type="sldNum" sz="quarter" idx="10"/>
          </p:nvPr>
        </p:nvSpPr>
        <p:spPr/>
        <p:txBody>
          <a:bodyPr/>
          <a:lstStyle/>
          <a:p>
            <a:fld id="{D516E0BC-51EE-4218-A209-CC610A508EDD}" type="slidenum">
              <a:rPr lang="en-US" smtClean="0"/>
              <a:t>23</a:t>
            </a:fld>
            <a:endParaRPr lang="en-US"/>
          </a:p>
        </p:txBody>
      </p:sp>
    </p:spTree>
    <p:extLst>
      <p:ext uri="{BB962C8B-B14F-4D97-AF65-F5344CB8AC3E}">
        <p14:creationId xmlns:p14="http://schemas.microsoft.com/office/powerpoint/2010/main" val="139002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a:t>: </a:t>
            </a:r>
            <a:r>
              <a:rPr lang="en-US" dirty="0"/>
              <a:t>Let's</a:t>
            </a:r>
            <a:r>
              <a:rPr lang="en-US"/>
              <a:t> review the new CEP Meal Count Report. </a:t>
            </a:r>
            <a:r>
              <a:rPr lang="en-US" dirty="0"/>
              <a:t> </a:t>
            </a:r>
            <a:r>
              <a:rPr lang="en-US"/>
              <a:t>The new report will show the total reimbursable breakfast and lunch numbers. </a:t>
            </a:r>
            <a:r>
              <a:rPr lang="en-US" dirty="0"/>
              <a:t> </a:t>
            </a:r>
            <a:r>
              <a:rPr lang="en-US"/>
              <a:t> </a:t>
            </a:r>
            <a:r>
              <a:rPr lang="en-US" dirty="0"/>
              <a:t>In</a:t>
            </a:r>
            <a:r>
              <a:rPr lang="en-US"/>
              <a:t> addition, it will display the highest enrollment, average daily attendance, and ADA percentage.  The </a:t>
            </a:r>
            <a:r>
              <a:rPr lang="en-US" dirty="0"/>
              <a:t>claiming</a:t>
            </a:r>
            <a:r>
              <a:rPr lang="en-US"/>
              <a:t> percentages for free and paid will help you understand your reimbursement </a:t>
            </a:r>
            <a:r>
              <a:rPr lang="en-US" smtClean="0"/>
              <a:t>numbers</a:t>
            </a:r>
            <a:r>
              <a:rPr lang="en-US"/>
              <a:t>.  </a:t>
            </a:r>
            <a:endParaRPr lang="en-US" dirty="0"/>
          </a:p>
          <a:p>
            <a:r>
              <a:rPr lang="en-US" b="0" baseline="0"/>
              <a:t>Managers</a:t>
            </a:r>
            <a:r>
              <a:rPr lang="en-US"/>
              <a:t> </a:t>
            </a:r>
            <a:r>
              <a:rPr lang="en-US" b="0" baseline="0"/>
              <a:t>will </a:t>
            </a:r>
            <a:r>
              <a:rPr lang="en-US" b="0" baseline="0" dirty="0"/>
              <a:t>utilize the new CEP meal count report to obtain </a:t>
            </a:r>
            <a:r>
              <a:rPr lang="en-US" b="0" baseline="0"/>
              <a:t>the </a:t>
            </a:r>
            <a:r>
              <a:rPr lang="en-US" b="1" baseline="0"/>
              <a:t>reimbursable</a:t>
            </a:r>
            <a:r>
              <a:rPr lang="en-US"/>
              <a:t> </a:t>
            </a:r>
            <a:r>
              <a:rPr lang="en-US" b="0" baseline="0"/>
              <a:t> </a:t>
            </a:r>
            <a:r>
              <a:rPr lang="en-US" b="0" baseline="0" dirty="0"/>
              <a:t>student meals </a:t>
            </a:r>
            <a:r>
              <a:rPr lang="en-US" b="0" baseline="0"/>
              <a:t>total </a:t>
            </a:r>
            <a:r>
              <a:rPr lang="en-US"/>
              <a:t>for </a:t>
            </a:r>
            <a:r>
              <a:rPr lang="en-US" b="0" baseline="0"/>
              <a:t>the </a:t>
            </a:r>
            <a:r>
              <a:rPr lang="en-US" b="0" baseline="0" dirty="0"/>
              <a:t>production record’s meal/revenue </a:t>
            </a:r>
            <a:r>
              <a:rPr lang="en-US" b="0" baseline="0"/>
              <a:t>tab.</a:t>
            </a:r>
            <a:r>
              <a:rPr lang="en-US"/>
              <a:t> </a:t>
            </a:r>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24</a:t>
            </a:fld>
            <a:endParaRPr lang="en-US"/>
          </a:p>
        </p:txBody>
      </p:sp>
    </p:spTree>
    <p:extLst>
      <p:ext uri="{BB962C8B-B14F-4D97-AF65-F5344CB8AC3E}">
        <p14:creationId xmlns:p14="http://schemas.microsoft.com/office/powerpoint/2010/main" val="2878105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dirty="0"/>
              <a:t>We will still use </a:t>
            </a:r>
            <a:r>
              <a:rPr lang="en-US" b="0" baseline="0" dirty="0"/>
              <a:t>the</a:t>
            </a:r>
            <a:r>
              <a:rPr lang="en-US" dirty="0"/>
              <a:t> </a:t>
            </a:r>
            <a:r>
              <a:rPr lang="en-US" b="0" baseline="0" dirty="0"/>
              <a:t>standard Meal Counts Report </a:t>
            </a:r>
            <a:r>
              <a:rPr lang="en-US" dirty="0"/>
              <a:t>in our daily </a:t>
            </a:r>
            <a:r>
              <a:rPr lang="en-US" dirty="0" smtClean="0"/>
              <a:t>task. </a:t>
            </a:r>
            <a:r>
              <a:rPr lang="en-US" dirty="0"/>
              <a:t>The manager only needs </a:t>
            </a:r>
            <a:r>
              <a:rPr lang="en-US" b="0" baseline="0" dirty="0" smtClean="0"/>
              <a:t>to</a:t>
            </a:r>
            <a:r>
              <a:rPr lang="en-US" dirty="0"/>
              <a:t> </a:t>
            </a:r>
            <a:r>
              <a:rPr lang="en-US" b="0" baseline="0" dirty="0" smtClean="0"/>
              <a:t>obtain </a:t>
            </a:r>
            <a:r>
              <a:rPr lang="en-US" dirty="0"/>
              <a:t>the </a:t>
            </a:r>
            <a:r>
              <a:rPr lang="en-US" b="0" baseline="0" dirty="0"/>
              <a:t>“adult” and “employee” meals of the </a:t>
            </a:r>
            <a:r>
              <a:rPr lang="en-US" dirty="0"/>
              <a:t>meal count report.  These numbers will be used for the </a:t>
            </a:r>
            <a:r>
              <a:rPr lang="en-US" b="1" baseline="0" dirty="0" smtClean="0"/>
              <a:t>adult </a:t>
            </a:r>
            <a:r>
              <a:rPr lang="en-US" b="1" baseline="0" dirty="0"/>
              <a:t>and employee </a:t>
            </a:r>
            <a:r>
              <a:rPr lang="en-US" b="0" baseline="0" dirty="0"/>
              <a:t>sections of the meal/revenue tab. </a:t>
            </a:r>
          </a:p>
          <a:p>
            <a:pPr indent="-457200" defTabSz="908091">
              <a:defRPr/>
            </a:pPr>
            <a:r>
              <a:rPr lang="en-US" sz="2800" dirty="0">
                <a:solidFill>
                  <a:srgbClr val="000000"/>
                </a:solidFill>
              </a:rPr>
              <a:t>Do </a:t>
            </a:r>
            <a:r>
              <a:rPr lang="en-US" sz="2800" b="1" dirty="0">
                <a:solidFill>
                  <a:srgbClr val="000000"/>
                </a:solidFill>
              </a:rPr>
              <a:t>not </a:t>
            </a:r>
            <a:r>
              <a:rPr lang="en-US" sz="2800" dirty="0">
                <a:solidFill>
                  <a:srgbClr val="000000"/>
                </a:solidFill>
              </a:rPr>
              <a:t>use the reimbursable totals (student totals) from this report</a:t>
            </a:r>
          </a:p>
          <a:p>
            <a:r>
              <a:rPr lang="en-US" b="1" dirty="0">
                <a:latin typeface="Calibri"/>
              </a:rPr>
              <a:t/>
            </a:r>
            <a:br>
              <a:rPr lang="en-US" b="1" dirty="0">
                <a:latin typeface="Calibri"/>
              </a:rPr>
            </a:br>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25</a:t>
            </a:fld>
            <a:endParaRPr lang="en-US"/>
          </a:p>
        </p:txBody>
      </p:sp>
    </p:spTree>
    <p:extLst>
      <p:ext uri="{BB962C8B-B14F-4D97-AF65-F5344CB8AC3E}">
        <p14:creationId xmlns:p14="http://schemas.microsoft.com/office/powerpoint/2010/main" val="2446097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dirty="0"/>
              <a:t> Here we have the new edit check report.  </a:t>
            </a:r>
            <a:r>
              <a:rPr lang="en-US" dirty="0" smtClean="0"/>
              <a:t>Notice that the </a:t>
            </a:r>
            <a:r>
              <a:rPr lang="en-US" dirty="0"/>
              <a:t>appearance</a:t>
            </a:r>
            <a:r>
              <a:rPr lang="en-US" baseline="0" dirty="0"/>
              <a:t> of the edit check report has been revised and now simply shows the amount of meals served per service period and a second column will reflect the overserved meals.</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26</a:t>
            </a:fld>
            <a:endParaRPr lang="en-US"/>
          </a:p>
        </p:txBody>
      </p:sp>
    </p:spTree>
    <p:extLst>
      <p:ext uri="{BB962C8B-B14F-4D97-AF65-F5344CB8AC3E}">
        <p14:creationId xmlns:p14="http://schemas.microsoft.com/office/powerpoint/2010/main" val="3210800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Tell: </a:t>
            </a:r>
            <a:r>
              <a:rPr lang="en-US" b="0" dirty="0"/>
              <a:t>School</a:t>
            </a:r>
            <a:r>
              <a:rPr lang="en-US" b="0" baseline="0" dirty="0"/>
              <a:t> </a:t>
            </a:r>
            <a:r>
              <a:rPr lang="en-US" dirty="0"/>
              <a:t>administrators  will collaborate</a:t>
            </a:r>
            <a:r>
              <a:rPr lang="en-US" baseline="0" dirty="0"/>
              <a:t> </a:t>
            </a:r>
            <a:r>
              <a:rPr lang="en-US" dirty="0"/>
              <a:t>with the Food Services Division to implement CEP</a:t>
            </a:r>
            <a:r>
              <a:rPr lang="en-US" baseline="0" dirty="0"/>
              <a:t> </a:t>
            </a:r>
            <a:r>
              <a:rPr lang="en-US" dirty="0"/>
              <a:t>at their school</a:t>
            </a:r>
            <a:r>
              <a:rPr lang="en-US" baseline="0" dirty="0"/>
              <a:t> by</a:t>
            </a:r>
            <a:r>
              <a:rPr lang="en-US" dirty="0"/>
              <a:t> hanging posters</a:t>
            </a:r>
            <a:r>
              <a:rPr lang="en-US" baseline="0" dirty="0"/>
              <a:t> in prominent locations, mailing letter and flyers home</a:t>
            </a:r>
            <a:r>
              <a:rPr lang="en-US" dirty="0"/>
              <a:t> </a:t>
            </a:r>
            <a:r>
              <a:rPr lang="en-US" baseline="0" dirty="0"/>
              <a:t>, and </a:t>
            </a:r>
            <a:r>
              <a:rPr lang="en-US" dirty="0"/>
              <a:t>encouraging participation in school meal programs.</a:t>
            </a:r>
          </a:p>
          <a:p>
            <a:pPr eaLnBrk="1" hangingPunct="1">
              <a:spcBef>
                <a:spcPct val="0"/>
              </a:spcBef>
            </a:pPr>
            <a:endParaRPr lang="en-US" dirty="0"/>
          </a:p>
          <a:p>
            <a:pPr eaLnBrk="1" hangingPunct="1">
              <a:spcBef>
                <a:spcPct val="0"/>
              </a:spcBef>
            </a:pPr>
            <a:r>
              <a:rPr lang="en-US" dirty="0"/>
              <a:t>Elementary sites will receive four (4) posters</a:t>
            </a:r>
            <a:r>
              <a:rPr lang="en-US" baseline="0" dirty="0"/>
              <a:t> and secondary sites will receive six (6). </a:t>
            </a:r>
            <a:endParaRPr lang="en-US"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27</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2385975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b="1" baseline="0" dirty="0" smtClean="0"/>
              <a:t> </a:t>
            </a:r>
            <a:r>
              <a:rPr lang="en-US" b="0" baseline="0" dirty="0" smtClean="0"/>
              <a:t>Thank you for participating in the Community Eligibility Provision training. If you have any questions please contact your AFSS or a Food Services representative.</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28</a:t>
            </a:fld>
            <a:endParaRPr lang="en-US"/>
          </a:p>
        </p:txBody>
      </p:sp>
    </p:spTree>
    <p:extLst>
      <p:ext uri="{BB962C8B-B14F-4D97-AF65-F5344CB8AC3E}">
        <p14:creationId xmlns:p14="http://schemas.microsoft.com/office/powerpoint/2010/main" val="3151719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8091">
              <a:spcBef>
                <a:spcPct val="0"/>
              </a:spcBef>
              <a:defRPr/>
            </a:pPr>
            <a:r>
              <a:rPr lang="en-US" b="1" dirty="0" smtClean="0"/>
              <a:t>Tell:</a:t>
            </a:r>
            <a:r>
              <a:rPr lang="en-US" b="1" baseline="0" dirty="0" smtClean="0"/>
              <a:t> </a:t>
            </a:r>
            <a:r>
              <a:rPr lang="en-US" dirty="0" smtClean="0"/>
              <a:t>The Community Eligibility Provision is a meal service option for schools and local educational agencies in high-poverty areas. </a:t>
            </a:r>
            <a:r>
              <a:rPr lang="en-US" baseline="0" dirty="0" smtClean="0"/>
              <a:t> </a:t>
            </a:r>
            <a:r>
              <a:rPr lang="en-US" dirty="0" smtClean="0"/>
              <a:t>CEP will allow eligible schools to provide breakfast and lunch to all students at no charge, without the burden of collecting and processing school meal applications. </a:t>
            </a:r>
          </a:p>
          <a:p>
            <a:pPr eaLnBrk="1" hangingPunct="1">
              <a:spcBef>
                <a:spcPct val="0"/>
              </a:spcBef>
            </a:pPr>
            <a:endParaRPr lang="en-US" altLang="en-US" b="1" dirty="0" smtClean="0"/>
          </a:p>
          <a:p>
            <a:pPr eaLnBrk="1" hangingPunct="1">
              <a:spcBef>
                <a:spcPct val="0"/>
              </a:spcBef>
            </a:pPr>
            <a:endParaRPr lang="en-US" altLang="en-US" b="1" dirty="0" smtClean="0"/>
          </a:p>
          <a:p>
            <a:pPr eaLnBrk="1" hangingPunct="1">
              <a:spcBef>
                <a:spcPct val="0"/>
              </a:spcBef>
            </a:pPr>
            <a:endParaRPr lang="en-US" altLang="en-US" b="1"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3</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457786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b="1" dirty="0" smtClean="0"/>
              <a:t>Tell:</a:t>
            </a:r>
            <a:r>
              <a:rPr lang="en-US" b="1" baseline="0" dirty="0" smtClean="0"/>
              <a:t> </a:t>
            </a:r>
            <a:r>
              <a:rPr lang="en-US" b="0" baseline="0" dirty="0" smtClean="0"/>
              <a:t>This is a new concept.  The </a:t>
            </a:r>
            <a:r>
              <a:rPr lang="en-US" dirty="0" smtClean="0"/>
              <a:t>Community Eligibility Provision </a:t>
            </a:r>
            <a:r>
              <a:rPr lang="en-US" altLang="en-US" dirty="0" smtClean="0"/>
              <a:t>is an alternative meal counting and claiming option</a:t>
            </a:r>
            <a:r>
              <a:rPr lang="en-US" altLang="en-US" baseline="0" dirty="0" smtClean="0"/>
              <a:t> and</a:t>
            </a:r>
            <a:r>
              <a:rPr lang="en-US" altLang="en-US" dirty="0" smtClean="0"/>
              <a:t> </a:t>
            </a:r>
            <a:r>
              <a:rPr lang="en-US" dirty="0" smtClean="0"/>
              <a:t>may be implemented in individual schools, a groups of schools, or entire school districts. At LAUSD will be implementing CEP in</a:t>
            </a:r>
            <a:r>
              <a:rPr lang="en-US" dirty="0" smtClean="0">
                <a:solidFill>
                  <a:srgbClr val="FF0000"/>
                </a:solidFill>
              </a:rPr>
              <a:t> 339 </a:t>
            </a:r>
            <a:r>
              <a:rPr lang="en-US" baseline="0" dirty="0" smtClean="0">
                <a:solidFill>
                  <a:srgbClr val="FF0000"/>
                </a:solidFill>
              </a:rPr>
              <a:t> s</a:t>
            </a:r>
            <a:r>
              <a:rPr lang="en-US" dirty="0" smtClean="0"/>
              <a:t>chools</a:t>
            </a:r>
            <a:r>
              <a:rPr lang="en-US" baseline="0" dirty="0" smtClean="0"/>
              <a:t> beginning march 1, 2016</a:t>
            </a:r>
            <a:endParaRPr lang="en-US"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4</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1321897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b="1" dirty="0" smtClean="0"/>
              <a:t>Tell:</a:t>
            </a:r>
            <a:r>
              <a:rPr lang="en-US" b="1" baseline="0" dirty="0" smtClean="0"/>
              <a:t> </a:t>
            </a:r>
            <a:r>
              <a:rPr lang="en-US" altLang="en-US" dirty="0" smtClean="0"/>
              <a:t>This training will provide an overview of </a:t>
            </a:r>
            <a:r>
              <a:rPr lang="en-US" altLang="en-US" baseline="0" dirty="0" smtClean="0"/>
              <a:t>CEP </a:t>
            </a:r>
            <a:r>
              <a:rPr lang="en-US" altLang="en-US" dirty="0" smtClean="0"/>
              <a:t>including:</a:t>
            </a:r>
            <a:r>
              <a:rPr lang="en-US" altLang="en-US" baseline="0" dirty="0" smtClean="0"/>
              <a:t> b</a:t>
            </a:r>
            <a:r>
              <a:rPr lang="en-US" dirty="0" smtClean="0"/>
              <a:t>enefits changing to CEP , the required</a:t>
            </a:r>
            <a:r>
              <a:rPr lang="en-US" baseline="0" dirty="0" smtClean="0"/>
              <a:t> eligibility criteria</a:t>
            </a:r>
            <a:r>
              <a:rPr lang="en-US" dirty="0" smtClean="0"/>
              <a:t>, counting and claiming  of meals under CEP , communication</a:t>
            </a:r>
            <a:r>
              <a:rPr lang="en-US" baseline="0" dirty="0" smtClean="0"/>
              <a:t> strategies for an effective implementation</a:t>
            </a:r>
            <a:r>
              <a:rPr lang="en-US" dirty="0" smtClean="0"/>
              <a:t> </a:t>
            </a:r>
            <a:r>
              <a:rPr lang="en-US" baseline="0" dirty="0" smtClean="0"/>
              <a:t>, administrative roles, the process of transitioning to CEP,</a:t>
            </a:r>
            <a:r>
              <a:rPr lang="en-US" dirty="0" smtClean="0"/>
              <a:t> and responsible individuals roles.</a:t>
            </a:r>
            <a:endParaRPr lang="en-US"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5</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509843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Tell:</a:t>
            </a:r>
            <a:r>
              <a:rPr lang="en-US" b="1" baseline="0" dirty="0" smtClean="0"/>
              <a:t> </a:t>
            </a:r>
            <a:r>
              <a:rPr lang="en-US" b="0" baseline="0" dirty="0" smtClean="0"/>
              <a:t>There are many benefits to implementing CEP.  Let’s review some of the possible benefits. First,  </a:t>
            </a:r>
            <a:r>
              <a:rPr lang="en-US" dirty="0" smtClean="0"/>
              <a:t>LEAs implementing CEP have experienced great success and improvements to their school nutrition programs. Next, CEP school sites will</a:t>
            </a:r>
            <a:r>
              <a:rPr lang="en-US" baseline="0" dirty="0" smtClean="0"/>
              <a:t> </a:t>
            </a:r>
            <a:r>
              <a:rPr lang="en-US" dirty="0" smtClean="0"/>
              <a:t>eliminate overt identification by allowing all</a:t>
            </a:r>
            <a:r>
              <a:rPr lang="en-US" baseline="0" dirty="0" smtClean="0"/>
              <a:t> children to eat at no charge. Finally, school sites can expect l</a:t>
            </a:r>
            <a:r>
              <a:rPr lang="en-US" dirty="0" smtClean="0"/>
              <a:t>ess administrative costs and paperwork;</a:t>
            </a:r>
            <a:r>
              <a:rPr lang="en-US" baseline="0" dirty="0" smtClean="0"/>
              <a:t> and n</a:t>
            </a:r>
            <a:r>
              <a:rPr lang="en-US" dirty="0" smtClean="0"/>
              <a:t>o collection,</a:t>
            </a:r>
            <a:r>
              <a:rPr lang="en-US" baseline="0" dirty="0" smtClean="0"/>
              <a:t> </a:t>
            </a:r>
            <a:r>
              <a:rPr lang="en-US" dirty="0" smtClean="0"/>
              <a:t> processing, and verification of meal applications.</a:t>
            </a:r>
            <a:r>
              <a:rPr lang="en-US" baseline="0" dirty="0" smtClean="0"/>
              <a:t> Selected school sites that have struggled with provision 2 base year will benefit greatly by continuing to be able to maintain b</a:t>
            </a:r>
            <a:r>
              <a:rPr lang="en-US" dirty="0" smtClean="0"/>
              <a:t>reakfast and lunch participation levels</a:t>
            </a:r>
            <a:r>
              <a:rPr lang="en-US" baseline="0" dirty="0" smtClean="0"/>
              <a:t> high</a:t>
            </a:r>
            <a:r>
              <a:rPr lang="en-US" dirty="0" smtClean="0"/>
              <a:t> without a co-payment.</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6</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3545204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dirty="0" smtClean="0"/>
              <a:t>: For schools</a:t>
            </a:r>
            <a:r>
              <a:rPr lang="en-US" baseline="0" dirty="0" smtClean="0"/>
              <a:t> that transition from Provision 2 Base Year to CEP, there will be no change to the counting and claiming procedure at the point of service. As a reminder, meal applications are not required under CEP and schools should expect a participation counts very similar to Provision 2.</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7</a:t>
            </a:fld>
            <a:endParaRPr lang="en-US"/>
          </a:p>
        </p:txBody>
      </p:sp>
    </p:spTree>
    <p:extLst>
      <p:ext uri="{BB962C8B-B14F-4D97-AF65-F5344CB8AC3E}">
        <p14:creationId xmlns:p14="http://schemas.microsoft.com/office/powerpoint/2010/main" val="3275991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b="0" baseline="0" dirty="0" smtClean="0"/>
              <a:t> </a:t>
            </a:r>
            <a:r>
              <a:rPr lang="en-US" dirty="0" smtClean="0"/>
              <a:t>The central office CMS team will transition the Cafeteria Management System (CMS) settings to reflect the conversion of the previous counting and claiming procedure to the new established CEP counting and claiming procedure.  At school-sites, Food</a:t>
            </a:r>
            <a:r>
              <a:rPr lang="en-US" baseline="0" dirty="0" smtClean="0"/>
              <a:t> Services personnel will not notice any changes and will continue to use the standard POS procedure. Point of service employees will be able to process students using: pin numbers, classroom lookup, or manual look-up to claim meals at the point of service.</a:t>
            </a:r>
            <a:endParaRPr lang="en-US" dirty="0" smtClean="0"/>
          </a:p>
        </p:txBody>
      </p:sp>
      <p:sp>
        <p:nvSpPr>
          <p:cNvPr id="4" name="Slide Number Placeholder 3"/>
          <p:cNvSpPr>
            <a:spLocks noGrp="1"/>
          </p:cNvSpPr>
          <p:nvPr>
            <p:ph type="sldNum" sz="quarter" idx="10"/>
          </p:nvPr>
        </p:nvSpPr>
        <p:spPr/>
        <p:txBody>
          <a:bodyPr/>
          <a:lstStyle/>
          <a:p>
            <a:fld id="{D516E0BC-51EE-4218-A209-CC610A508EDD}" type="slidenum">
              <a:rPr lang="en-US" smtClean="0"/>
              <a:t>8</a:t>
            </a:fld>
            <a:endParaRPr lang="en-US"/>
          </a:p>
        </p:txBody>
      </p:sp>
    </p:spTree>
    <p:extLst>
      <p:ext uri="{BB962C8B-B14F-4D97-AF65-F5344CB8AC3E}">
        <p14:creationId xmlns:p14="http://schemas.microsoft.com/office/powerpoint/2010/main" val="262327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091">
              <a:defRPr/>
            </a:pPr>
            <a:r>
              <a:rPr lang="en-US" b="1" dirty="0"/>
              <a:t>Tell:</a:t>
            </a:r>
            <a:r>
              <a:rPr lang="en-US" b="1" baseline="0" dirty="0"/>
              <a:t> </a:t>
            </a:r>
            <a:r>
              <a:rPr lang="en-US" dirty="0"/>
              <a:t>The claiming percentage </a:t>
            </a:r>
            <a:r>
              <a:rPr lang="en-US" dirty="0" smtClean="0"/>
              <a:t>for each</a:t>
            </a:r>
            <a:r>
              <a:rPr lang="en-US" baseline="0" dirty="0" smtClean="0"/>
              <a:t> </a:t>
            </a:r>
            <a:r>
              <a:rPr lang="en-US" dirty="0" smtClean="0"/>
              <a:t>school has </a:t>
            </a:r>
            <a:r>
              <a:rPr lang="en-US" dirty="0"/>
              <a:t>been established for the 1st year </a:t>
            </a:r>
            <a:r>
              <a:rPr lang="en-US" dirty="0" smtClean="0"/>
              <a:t>(March </a:t>
            </a:r>
            <a:r>
              <a:rPr lang="en-US" dirty="0"/>
              <a:t>2016) and is based on the </a:t>
            </a:r>
            <a:r>
              <a:rPr lang="en-US" dirty="0" smtClean="0"/>
              <a:t>(Identified Student</a:t>
            </a:r>
            <a:r>
              <a:rPr lang="en-US" baseline="0" dirty="0" smtClean="0"/>
              <a:t> Percentage)</a:t>
            </a:r>
            <a:r>
              <a:rPr lang="en-US" dirty="0" smtClean="0"/>
              <a:t>ISP </a:t>
            </a:r>
            <a:r>
              <a:rPr lang="en-US" dirty="0"/>
              <a:t>of the </a:t>
            </a:r>
            <a:r>
              <a:rPr lang="en-US" dirty="0" smtClean="0"/>
              <a:t>group.</a:t>
            </a:r>
            <a:r>
              <a:rPr lang="en-US" baseline="0" dirty="0" smtClean="0"/>
              <a:t> The specific </a:t>
            </a:r>
            <a:endParaRPr lang="en-US" dirty="0"/>
          </a:p>
          <a:p>
            <a:pPr defTabSz="908091">
              <a:defRPr/>
            </a:pPr>
            <a:r>
              <a:rPr lang="en-US" dirty="0"/>
              <a:t>Claiming percentages  for </a:t>
            </a:r>
            <a:r>
              <a:rPr lang="en-US" dirty="0" smtClean="0"/>
              <a:t>each </a:t>
            </a:r>
            <a:r>
              <a:rPr lang="en-US" dirty="0"/>
              <a:t>school group will be sent to </a:t>
            </a:r>
            <a:r>
              <a:rPr lang="en-US" dirty="0" smtClean="0"/>
              <a:t>out </a:t>
            </a:r>
            <a:r>
              <a:rPr lang="en-US" dirty="0"/>
              <a:t>by the Food Services Division and will be input into </a:t>
            </a:r>
            <a:r>
              <a:rPr lang="en-US" baseline="0" dirty="0" smtClean="0"/>
              <a:t>CMS.</a:t>
            </a:r>
            <a:endParaRPr lang="en-US" dirty="0"/>
          </a:p>
          <a:p>
            <a:pPr defTabSz="908091">
              <a:defRPr/>
            </a:pPr>
            <a:r>
              <a:rPr lang="en-US" dirty="0"/>
              <a:t>The percentage will be used for 3 school years unless you are otherwise </a:t>
            </a:r>
            <a:r>
              <a:rPr lang="en-US" dirty="0" smtClean="0"/>
              <a:t>notified </a:t>
            </a:r>
            <a:r>
              <a:rPr lang="en-US" dirty="0"/>
              <a:t>by </a:t>
            </a:r>
            <a:r>
              <a:rPr lang="en-US" dirty="0" smtClean="0"/>
              <a:t>the FSD</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9</a:t>
            </a:fld>
            <a:endParaRPr lang="en-US"/>
          </a:p>
        </p:txBody>
      </p:sp>
    </p:spTree>
    <p:extLst>
      <p:ext uri="{BB962C8B-B14F-4D97-AF65-F5344CB8AC3E}">
        <p14:creationId xmlns:p14="http://schemas.microsoft.com/office/powerpoint/2010/main" val="3850260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2762D3-DF72-D540-898C-C4A40E3E62D9}" type="datetimeFigureOut">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2/25/2016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762D3-DF72-D540-898C-C4A40E3E62D9}" type="datetimeFigureOut">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762D3-DF72-D540-898C-C4A40E3E62D9}" type="datetimeFigureOut">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800"/>
            </a:lvl1pPr>
            <a:lvl2pPr>
              <a:defRPr sz="2600"/>
            </a:lvl2pPr>
            <a:lvl3pPr>
              <a:defRPr sz="24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534915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a:lvl1pPr>
            <a:lvl2pPr>
              <a:defRPr sz="2600"/>
            </a:lvl2pPr>
            <a:lvl3pPr>
              <a:defRPr sz="24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00617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8195" y="0"/>
            <a:ext cx="9161434" cy="6880414"/>
          </a:xfrm>
          <a:prstGeom prst="rect">
            <a:avLst/>
          </a:prstGeom>
        </p:spPr>
      </p:pic>
      <p:sp>
        <p:nvSpPr>
          <p:cNvPr id="2" name="Title 1"/>
          <p:cNvSpPr>
            <a:spLocks noGrp="1"/>
          </p:cNvSpPr>
          <p:nvPr>
            <p:ph type="title"/>
          </p:nvPr>
        </p:nvSpPr>
        <p:spPr>
          <a:xfrm>
            <a:off x="2753889" y="1643194"/>
            <a:ext cx="5977126" cy="1362075"/>
          </a:xfrm>
        </p:spPr>
        <p:txBody>
          <a:bodyPr anchor="t"/>
          <a:lstStyle>
            <a:lvl1pPr algn="ctr">
              <a:defRPr sz="4000" b="1" cap="all"/>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B392DC5D-2FFA-1D43-BE67-4498328BF505}" type="datetimeFigureOut">
              <a:rPr lang="en-US" smtClean="0"/>
              <a:t>2/25/2016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dirty="0"/>
          </a:p>
        </p:txBody>
      </p:sp>
      <p:pic>
        <p:nvPicPr>
          <p:cNvPr id="7" name="Picture 6"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2762D3-DF72-D540-898C-C4A40E3E62D9}" type="datetimeFigureOut">
              <a:rPr lang="en-US" smtClean="0"/>
              <a:t>2/25/2016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2762D3-DF72-D540-898C-C4A40E3E62D9}" type="datetimeFigureOut">
              <a:rPr lang="en-US" smtClean="0"/>
              <a:t>2/25/2016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pic>
        <p:nvPicPr>
          <p:cNvPr id="10" name="Picture 9"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32762D3-DF72-D540-898C-C4A40E3E62D9}" type="datetimeFigureOut">
              <a:rPr lang="en-US" smtClean="0"/>
              <a:t>2/25/2016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2/25/2016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2/25/2016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6516" y="274638"/>
            <a:ext cx="7414118"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06515" y="1473200"/>
            <a:ext cx="7414119"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pPr/>
              <a:t>2/25/2016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5" r:id="rId3"/>
    <p:sldLayoutId id="2147483664"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l" defTabSz="457200" rtl="0" eaLnBrk="1" latinLnBrk="0" hangingPunct="1">
        <a:spcBef>
          <a:spcPct val="0"/>
        </a:spcBef>
        <a:buNone/>
        <a:defRPr sz="4000" kern="1200">
          <a:solidFill>
            <a:srgbClr val="000000"/>
          </a:solidFill>
          <a:latin typeface="+mj-lt"/>
          <a:ea typeface="+mj-ea"/>
          <a:cs typeface="+mj-cs"/>
        </a:defRPr>
      </a:lvl1pPr>
    </p:titleStyle>
    <p:bodyStyle>
      <a:lvl1pPr marL="0" indent="0" algn="l" defTabSz="457200" rtl="0" eaLnBrk="1" latinLnBrk="0" hangingPunct="1">
        <a:spcBef>
          <a:spcPct val="20000"/>
        </a:spcBef>
        <a:buFont typeface="Wingdings" panose="05000000000000000000" pitchFamily="2" charset="2"/>
        <a:buNone/>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notesSlide" Target="../notesSlides/notesSlide15.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6.png"/><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5.gif"/><Relationship Id="rId5" Type="http://schemas.openxmlformats.org/officeDocument/2006/relationships/notesSlide" Target="../notesSlides/notesSlide23.xml"/><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10.emf"/><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1484313"/>
            <a:ext cx="6400800" cy="1446550"/>
          </a:xfrm>
          <a:prstGeom prst="rect">
            <a:avLst/>
          </a:prstGeom>
        </p:spPr>
        <p:txBody>
          <a:bodyPr>
            <a:spAutoFit/>
          </a:bodyPr>
          <a:lstStyle/>
          <a:p>
            <a:pPr algn="ctr" defTabSz="914400" fontAlgn="base">
              <a:spcBef>
                <a:spcPct val="0"/>
              </a:spcBef>
              <a:spcAft>
                <a:spcPct val="0"/>
              </a:spcAft>
              <a:defRPr/>
            </a:pPr>
            <a:r>
              <a:rPr lang="en-US" sz="4400" dirty="0">
                <a:solidFill>
                  <a:srgbClr val="008000"/>
                </a:solidFill>
              </a:rPr>
              <a:t/>
            </a:r>
            <a:br>
              <a:rPr lang="en-US" sz="4400" dirty="0">
                <a:solidFill>
                  <a:srgbClr val="008000"/>
                </a:solidFill>
              </a:rPr>
            </a:br>
            <a:endParaRPr lang="en-US" sz="4400" dirty="0">
              <a:solidFill>
                <a:srgbClr val="008000"/>
              </a:solidFill>
            </a:endParaRPr>
          </a:p>
        </p:txBody>
      </p:sp>
      <p:sp>
        <p:nvSpPr>
          <p:cNvPr id="5" name="Rectangle 2"/>
          <p:cNvSpPr>
            <a:spLocks noChangeArrowheads="1"/>
          </p:cNvSpPr>
          <p:nvPr/>
        </p:nvSpPr>
        <p:spPr bwMode="auto">
          <a:xfrm>
            <a:off x="2438400" y="6172200"/>
            <a:ext cx="6705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omic Sans MS" pitchFamily="66" charset="0"/>
              </a:defRPr>
            </a:lvl1pPr>
            <a:lvl2pPr marL="742950" indent="-285750" defTabSz="457200" eaLnBrk="0" hangingPunct="0">
              <a:defRPr>
                <a:solidFill>
                  <a:schemeClr val="tx1"/>
                </a:solidFill>
                <a:latin typeface="Comic Sans MS" pitchFamily="66" charset="0"/>
              </a:defRPr>
            </a:lvl2pPr>
            <a:lvl3pPr marL="1143000" indent="-228600" defTabSz="457200" eaLnBrk="0" hangingPunct="0">
              <a:defRPr>
                <a:solidFill>
                  <a:schemeClr val="tx1"/>
                </a:solidFill>
                <a:latin typeface="Comic Sans MS" pitchFamily="66" charset="0"/>
              </a:defRPr>
            </a:lvl3pPr>
            <a:lvl4pPr marL="1600200" indent="-228600" defTabSz="457200" eaLnBrk="0" hangingPunct="0">
              <a:defRPr>
                <a:solidFill>
                  <a:schemeClr val="tx1"/>
                </a:solidFill>
                <a:latin typeface="Comic Sans MS" pitchFamily="66" charset="0"/>
              </a:defRPr>
            </a:lvl4pPr>
            <a:lvl5pPr marL="2057400" indent="-228600" defTabSz="457200" eaLnBrk="0" hangingPunct="0">
              <a:defRPr>
                <a:solidFill>
                  <a:schemeClr val="tx1"/>
                </a:solidFill>
                <a:latin typeface="Comic Sans MS" pitchFamily="66" charset="0"/>
              </a:defRPr>
            </a:lvl5pPr>
            <a:lvl6pPr marL="2514600" indent="-228600" defTabSz="457200" eaLnBrk="0" fontAlgn="base" hangingPunct="0">
              <a:spcBef>
                <a:spcPct val="0"/>
              </a:spcBef>
              <a:spcAft>
                <a:spcPct val="0"/>
              </a:spcAft>
              <a:defRPr>
                <a:solidFill>
                  <a:schemeClr val="tx1"/>
                </a:solidFill>
                <a:latin typeface="Comic Sans MS" pitchFamily="66" charset="0"/>
              </a:defRPr>
            </a:lvl6pPr>
            <a:lvl7pPr marL="2971800" indent="-228600" defTabSz="457200" eaLnBrk="0" fontAlgn="base" hangingPunct="0">
              <a:spcBef>
                <a:spcPct val="0"/>
              </a:spcBef>
              <a:spcAft>
                <a:spcPct val="0"/>
              </a:spcAft>
              <a:defRPr>
                <a:solidFill>
                  <a:schemeClr val="tx1"/>
                </a:solidFill>
                <a:latin typeface="Comic Sans MS" pitchFamily="66" charset="0"/>
              </a:defRPr>
            </a:lvl7pPr>
            <a:lvl8pPr marL="3429000" indent="-228600" defTabSz="457200" eaLnBrk="0" fontAlgn="base" hangingPunct="0">
              <a:spcBef>
                <a:spcPct val="0"/>
              </a:spcBef>
              <a:spcAft>
                <a:spcPct val="0"/>
              </a:spcAft>
              <a:defRPr>
                <a:solidFill>
                  <a:schemeClr val="tx1"/>
                </a:solidFill>
                <a:latin typeface="Comic Sans MS" pitchFamily="66" charset="0"/>
              </a:defRPr>
            </a:lvl8pPr>
            <a:lvl9pPr marL="3886200" indent="-228600" defTabSz="457200" eaLnBrk="0" fontAlgn="base" hangingPunct="0">
              <a:spcBef>
                <a:spcPct val="0"/>
              </a:spcBef>
              <a:spcAft>
                <a:spcPct val="0"/>
              </a:spcAft>
              <a:defRPr>
                <a:solidFill>
                  <a:schemeClr val="tx1"/>
                </a:solidFill>
                <a:latin typeface="Comic Sans MS" pitchFamily="66" charset="0"/>
              </a:defRPr>
            </a:lvl9pPr>
          </a:lstStyle>
          <a:p>
            <a:pPr algn="ctr" eaLnBrk="1" fontAlgn="base" hangingPunct="1">
              <a:lnSpc>
                <a:spcPct val="90000"/>
              </a:lnSpc>
              <a:spcBef>
                <a:spcPct val="20000"/>
              </a:spcBef>
              <a:spcAft>
                <a:spcPct val="0"/>
              </a:spcAft>
            </a:pPr>
            <a:r>
              <a:rPr lang="en-US" altLang="en-US" sz="2400" dirty="0" smtClean="0">
                <a:solidFill>
                  <a:srgbClr val="000000"/>
                </a:solidFill>
                <a:latin typeface="Calibri" pitchFamily="34" charset="0"/>
              </a:rPr>
              <a:t>Provided by the LAUSD Food Services Division</a:t>
            </a:r>
          </a:p>
          <a:p>
            <a:pPr algn="ctr" eaLnBrk="1" fontAlgn="base" hangingPunct="1">
              <a:lnSpc>
                <a:spcPct val="90000"/>
              </a:lnSpc>
              <a:spcBef>
                <a:spcPct val="20000"/>
              </a:spcBef>
              <a:spcAft>
                <a:spcPct val="0"/>
              </a:spcAft>
            </a:pPr>
            <a:r>
              <a:rPr lang="en-US" altLang="en-US" sz="1600" dirty="0" smtClean="0">
                <a:solidFill>
                  <a:srgbClr val="000000"/>
                </a:solidFill>
                <a:latin typeface="Calibri" pitchFamily="34" charset="0"/>
              </a:rPr>
              <a:t>												</a:t>
            </a:r>
            <a:endParaRPr lang="en-US" altLang="en-US" sz="1200" dirty="0" smtClean="0">
              <a:solidFill>
                <a:srgbClr val="000000"/>
              </a:solidFill>
              <a:latin typeface="Calibri" pitchFamily="34" charset="0"/>
            </a:endParaRPr>
          </a:p>
        </p:txBody>
      </p:sp>
      <p:sp>
        <p:nvSpPr>
          <p:cNvPr id="2" name="Date Placeholder 1"/>
          <p:cNvSpPr>
            <a:spLocks noGrp="1"/>
          </p:cNvSpPr>
          <p:nvPr>
            <p:ph type="dt" sz="half" idx="10"/>
          </p:nvPr>
        </p:nvSpPr>
        <p:spPr>
          <a:xfrm>
            <a:off x="8275320" y="6654800"/>
            <a:ext cx="868680" cy="192088"/>
          </a:xfrm>
        </p:spPr>
        <p:txBody>
          <a:bodyPr/>
          <a:lstStyle/>
          <a:p>
            <a:fld id="{8A2DD65E-752F-41E0-8529-72DC6613B952}" type="datetime1">
              <a:rPr lang="en-US" smtClean="0"/>
              <a:t>2/25/2016</a:t>
            </a:fld>
            <a:endParaRPr lang="en-US" dirty="0"/>
          </a:p>
        </p:txBody>
      </p:sp>
      <p:sp>
        <p:nvSpPr>
          <p:cNvPr id="7" name="Title 5"/>
          <p:cNvSpPr txBox="1">
            <a:spLocks/>
          </p:cNvSpPr>
          <p:nvPr/>
        </p:nvSpPr>
        <p:spPr>
          <a:xfrm>
            <a:off x="2438400" y="1643194"/>
            <a:ext cx="6629399" cy="2498500"/>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000" b="1" kern="1200" cap="all">
                <a:solidFill>
                  <a:srgbClr val="000000"/>
                </a:solidFill>
                <a:latin typeface="+mj-lt"/>
                <a:ea typeface="+mj-ea"/>
                <a:cs typeface="+mj-cs"/>
              </a:defRPr>
            </a:lvl1pPr>
          </a:lstStyle>
          <a:p>
            <a:r>
              <a:rPr lang="en-US" sz="3600" dirty="0" smtClean="0"/>
              <a:t>Community Eligibility Provision </a:t>
            </a:r>
            <a:br>
              <a:rPr lang="en-US" sz="3600" dirty="0" smtClean="0"/>
            </a:br>
            <a:r>
              <a:rPr lang="en-US" sz="3600" dirty="0" smtClean="0"/>
              <a:t>for </a:t>
            </a:r>
            <a:br>
              <a:rPr lang="en-US" sz="3600" dirty="0" smtClean="0"/>
            </a:br>
            <a:r>
              <a:rPr lang="en-US" sz="3600" dirty="0" smtClean="0"/>
              <a:t>Food services managers</a:t>
            </a:r>
            <a:endParaRPr lang="en-US" sz="3600" dirty="0"/>
          </a:p>
        </p:txBody>
      </p:sp>
    </p:spTree>
    <p:extLst>
      <p:ext uri="{BB962C8B-B14F-4D97-AF65-F5344CB8AC3E}">
        <p14:creationId xmlns:p14="http://schemas.microsoft.com/office/powerpoint/2010/main" val="326388466"/>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are Groups of Schools Formed?</a:t>
            </a:r>
            <a:endParaRPr lang="en-US" dirty="0"/>
          </a:p>
        </p:txBody>
      </p:sp>
      <p:sp>
        <p:nvSpPr>
          <p:cNvPr id="3" name="Content Placeholder 2"/>
          <p:cNvSpPr>
            <a:spLocks noGrp="1"/>
          </p:cNvSpPr>
          <p:nvPr>
            <p:ph idx="1"/>
          </p:nvPr>
        </p:nvSpPr>
        <p:spPr>
          <a:xfrm>
            <a:off x="806515" y="1410107"/>
            <a:ext cx="7414119" cy="4901883"/>
          </a:xfrm>
        </p:spPr>
        <p:txBody>
          <a:bodyPr>
            <a:normAutofit/>
          </a:bodyPr>
          <a:lstStyle/>
          <a:p>
            <a:r>
              <a:rPr lang="en-US" dirty="0" smtClean="0"/>
              <a:t>A group can be formed in many ways as long as the group maintains the eligibility criteria:</a:t>
            </a:r>
          </a:p>
          <a:p>
            <a:pPr marL="1200150" lvl="1" indent="-457200"/>
            <a:r>
              <a:rPr lang="en-US" dirty="0" smtClean="0"/>
              <a:t>All </a:t>
            </a:r>
            <a:r>
              <a:rPr lang="en-US" dirty="0"/>
              <a:t>schools </a:t>
            </a:r>
            <a:r>
              <a:rPr lang="en-US" dirty="0" smtClean="0"/>
              <a:t>in the </a:t>
            </a:r>
            <a:r>
              <a:rPr lang="en-US" dirty="0"/>
              <a:t>group </a:t>
            </a:r>
            <a:r>
              <a:rPr lang="en-US" b="1" u="sng" dirty="0" smtClean="0"/>
              <a:t>do not </a:t>
            </a:r>
            <a:r>
              <a:rPr lang="en-US" dirty="0" smtClean="0"/>
              <a:t>have to meet the 40% ISP, but the </a:t>
            </a:r>
            <a:r>
              <a:rPr lang="en-US" i="1" dirty="0" smtClean="0"/>
              <a:t>overall aggregate percentage </a:t>
            </a:r>
            <a:r>
              <a:rPr lang="en-US" dirty="0"/>
              <a:t>of the group of schools </a:t>
            </a:r>
            <a:r>
              <a:rPr lang="en-US" b="1" u="sng" dirty="0" smtClean="0"/>
              <a:t>MUST</a:t>
            </a:r>
            <a:r>
              <a:rPr lang="en-US" b="1" dirty="0" smtClean="0"/>
              <a:t> </a:t>
            </a:r>
            <a:r>
              <a:rPr lang="en-US" dirty="0" smtClean="0"/>
              <a:t>meet </a:t>
            </a:r>
            <a:r>
              <a:rPr lang="en-US" dirty="0"/>
              <a:t>the </a:t>
            </a:r>
            <a:r>
              <a:rPr lang="en-US" dirty="0" smtClean="0"/>
              <a:t>40% minimum threshold.</a:t>
            </a:r>
          </a:p>
          <a:p>
            <a:pPr marL="1200150" lvl="1" indent="-457200"/>
            <a:r>
              <a:rPr lang="en-US" dirty="0" smtClean="0"/>
              <a:t>LAUSD will begin CEP with 339 schools that are separated into two (2) distinct groups beginning March 1, 2016</a:t>
            </a:r>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36430065"/>
      </p:ext>
    </p:extLst>
  </p:cSld>
  <p:clrMapOvr>
    <a:masterClrMapping/>
  </p:clrMapOvr>
  <mc:AlternateContent xmlns:mc="http://schemas.openxmlformats.org/markup-compatibility/2006" xmlns:p14="http://schemas.microsoft.com/office/powerpoint/2010/main">
    <mc:Choice Requires="p14">
      <p:transition spd="slow" p14:dur="10000" advTm="35458"/>
    </mc:Choice>
    <mc:Fallback xmlns="">
      <p:transition spd="slow" advTm="35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of Forming a Group</a:t>
            </a:r>
            <a:endParaRPr lang="en-US" dirty="0"/>
          </a:p>
        </p:txBody>
      </p:sp>
      <p:sp>
        <p:nvSpPr>
          <p:cNvPr id="3" name="Content Placeholder 2"/>
          <p:cNvSpPr>
            <a:spLocks noGrp="1"/>
          </p:cNvSpPr>
          <p:nvPr>
            <p:ph idx="1"/>
          </p:nvPr>
        </p:nvSpPr>
        <p:spPr>
          <a:xfrm>
            <a:off x="806515" y="1229632"/>
            <a:ext cx="7414119" cy="4901883"/>
          </a:xfrm>
        </p:spPr>
        <p:txBody>
          <a:bodyPr>
            <a:normAutofit fontScale="92500" lnSpcReduction="10000"/>
          </a:bodyPr>
          <a:lstStyle/>
          <a:p>
            <a:r>
              <a:rPr lang="en-US" dirty="0" smtClean="0"/>
              <a:t>The grouping of schools is calculated by taking the total identified students divided by the total student enrollment for that school, multiplied by 100. </a:t>
            </a:r>
          </a:p>
          <a:p>
            <a:pPr fontAlgn="b"/>
            <a:r>
              <a:rPr lang="en-US" dirty="0"/>
              <a:t> </a:t>
            </a:r>
            <a:endParaRPr lang="en-US" dirty="0" smtClean="0"/>
          </a:p>
          <a:p>
            <a:pPr fontAlgn="b"/>
            <a:endParaRPr lang="en-US" dirty="0"/>
          </a:p>
          <a:p>
            <a:pPr fontAlgn="b"/>
            <a:endParaRPr lang="en-US" dirty="0" smtClean="0"/>
          </a:p>
          <a:p>
            <a:pPr fontAlgn="b"/>
            <a:endParaRPr lang="en-US" dirty="0"/>
          </a:p>
          <a:p>
            <a:pPr fontAlgn="b"/>
            <a:endParaRPr lang="en-US" dirty="0" smtClean="0"/>
          </a:p>
          <a:p>
            <a:pPr fontAlgn="b"/>
            <a:endParaRPr lang="en-US" dirty="0"/>
          </a:p>
          <a:p>
            <a:pPr marL="400050" lvl="2" indent="0" fontAlgn="b">
              <a:buNone/>
            </a:pPr>
            <a:endParaRPr lang="en-US" sz="1800" dirty="0"/>
          </a:p>
          <a:p>
            <a:pPr marL="400050" lvl="2" indent="0" fontAlgn="b">
              <a:buNone/>
            </a:pPr>
            <a:r>
              <a:rPr lang="en-US" sz="1800" b="1" dirty="0" smtClean="0"/>
              <a:t>Note: </a:t>
            </a:r>
            <a:r>
              <a:rPr lang="en-US" sz="1800" dirty="0" smtClean="0"/>
              <a:t>Each school has its own ISP which is how you determine if the site is eligible as an individual site to move to CEP.</a:t>
            </a:r>
          </a:p>
          <a:p>
            <a:pPr fontAlgn="b"/>
            <a:endParaRPr lang="en-US" dirty="0"/>
          </a:p>
          <a:p>
            <a:endParaRPr lang="en-US" dirty="0"/>
          </a:p>
        </p:txBody>
      </p:sp>
      <p:graphicFrame>
        <p:nvGraphicFramePr>
          <p:cNvPr id="4" name="Table 3"/>
          <p:cNvGraphicFramePr>
            <a:graphicFrameLocks noGrp="1"/>
          </p:cNvGraphicFramePr>
          <p:nvPr>
            <p:extLst/>
          </p:nvPr>
        </p:nvGraphicFramePr>
        <p:xfrm>
          <a:off x="1063055" y="2765165"/>
          <a:ext cx="6890881" cy="1975782"/>
        </p:xfrm>
        <a:graphic>
          <a:graphicData uri="http://schemas.openxmlformats.org/drawingml/2006/table">
            <a:tbl>
              <a:tblPr>
                <a:tableStyleId>{5C22544A-7EE6-4342-B048-85BDC9FD1C3A}</a:tableStyleId>
              </a:tblPr>
              <a:tblGrid>
                <a:gridCol w="2067841"/>
                <a:gridCol w="2121653"/>
                <a:gridCol w="1930472"/>
                <a:gridCol w="770915"/>
              </a:tblGrid>
              <a:tr h="444748">
                <a:tc>
                  <a:txBody>
                    <a:bodyPr/>
                    <a:lstStyle/>
                    <a:p>
                      <a:pPr algn="l" fontAlgn="b"/>
                      <a:r>
                        <a:rPr lang="en-US" sz="2000" u="none" strike="noStrike" dirty="0">
                          <a:solidFill>
                            <a:srgbClr val="000000"/>
                          </a:solidFill>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fontAlgn="ctr"/>
                      <a:r>
                        <a:rPr lang="en-US" sz="2000" b="1" u="none" strike="noStrike" dirty="0">
                          <a:solidFill>
                            <a:srgbClr val="000000"/>
                          </a:solidFill>
                          <a:effectLst/>
                        </a:rPr>
                        <a:t>Identified students</a:t>
                      </a:r>
                      <a:endParaRPr lang="en-US" sz="20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b="1" u="none" strike="noStrike" dirty="0" smtClean="0">
                          <a:solidFill>
                            <a:srgbClr val="000000"/>
                          </a:solidFill>
                          <a:effectLst/>
                        </a:rPr>
                        <a:t>Enrollment </a:t>
                      </a:r>
                      <a:endParaRPr lang="en-US" sz="20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b="1" u="none" strike="noStrike" dirty="0">
                          <a:solidFill>
                            <a:srgbClr val="000000"/>
                          </a:solidFill>
                          <a:effectLst/>
                        </a:rPr>
                        <a:t>ISP</a:t>
                      </a:r>
                      <a:endParaRPr lang="en-US" sz="20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r>
              <a:tr h="287662">
                <a:tc>
                  <a:txBody>
                    <a:bodyPr/>
                    <a:lstStyle/>
                    <a:p>
                      <a:pPr algn="ctr" fontAlgn="b"/>
                      <a:r>
                        <a:rPr lang="en-US" sz="2000" u="none" strike="noStrike" dirty="0">
                          <a:solidFill>
                            <a:srgbClr val="000000"/>
                          </a:solidFill>
                          <a:effectLst/>
                        </a:rPr>
                        <a:t>School 1</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60</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120</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50%</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r>
              <a:tr h="442310">
                <a:tc>
                  <a:txBody>
                    <a:bodyPr/>
                    <a:lstStyle/>
                    <a:p>
                      <a:pPr algn="ctr" fontAlgn="b"/>
                      <a:r>
                        <a:rPr lang="en-US" sz="2000" u="none" strike="noStrike" dirty="0">
                          <a:solidFill>
                            <a:srgbClr val="000000"/>
                          </a:solidFill>
                          <a:effectLst/>
                        </a:rPr>
                        <a:t>School 2</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38</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100</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38%</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r>
              <a:tr h="460074">
                <a:tc>
                  <a:txBody>
                    <a:bodyPr/>
                    <a:lstStyle/>
                    <a:p>
                      <a:pPr algn="ctr" fontAlgn="b"/>
                      <a:r>
                        <a:rPr lang="en-US" sz="2000" u="none" strike="noStrike" dirty="0">
                          <a:solidFill>
                            <a:srgbClr val="000000"/>
                          </a:solidFill>
                          <a:effectLst/>
                        </a:rPr>
                        <a:t>School 3</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150</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200</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2000" u="none" strike="noStrike" dirty="0">
                          <a:solidFill>
                            <a:srgbClr val="000000"/>
                          </a:solidFill>
                          <a:effectLst/>
                        </a:rPr>
                        <a:t>75%</a:t>
                      </a:r>
                      <a:endParaRPr lang="en-US" sz="20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r>
              <a:tr h="266405">
                <a:tc>
                  <a:txBody>
                    <a:bodyPr/>
                    <a:lstStyle/>
                    <a:p>
                      <a:pPr algn="ctr" fontAlgn="b"/>
                      <a:r>
                        <a:rPr lang="en-US" sz="2000" u="none" strike="noStrike" dirty="0">
                          <a:solidFill>
                            <a:srgbClr val="000000"/>
                          </a:solidFill>
                          <a:effectLst/>
                        </a:rPr>
                        <a:t>Group of schools</a:t>
                      </a:r>
                      <a:endParaRPr lang="en-US" sz="20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ctr"/>
                      <a:r>
                        <a:rPr lang="en-US" sz="2000" u="none" strike="noStrike" dirty="0">
                          <a:solidFill>
                            <a:srgbClr val="000000"/>
                          </a:solidFill>
                          <a:effectLst/>
                        </a:rPr>
                        <a:t>248</a:t>
                      </a:r>
                      <a:endParaRPr lang="en-US" sz="20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ctr"/>
                      <a:r>
                        <a:rPr lang="en-US" sz="2000" u="none" strike="noStrike" dirty="0">
                          <a:solidFill>
                            <a:srgbClr val="000000"/>
                          </a:solidFill>
                          <a:effectLst/>
                        </a:rPr>
                        <a:t>420</a:t>
                      </a:r>
                      <a:endParaRPr lang="en-US" sz="20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ctr"/>
                      <a:r>
                        <a:rPr lang="en-US" sz="2000" u="none" strike="noStrike" dirty="0">
                          <a:solidFill>
                            <a:srgbClr val="000000"/>
                          </a:solidFill>
                          <a:effectLst/>
                        </a:rPr>
                        <a:t>59%</a:t>
                      </a:r>
                      <a:endParaRPr lang="en-US" sz="20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r>
            </a:tbl>
          </a:graphicData>
        </a:graphic>
      </p:graphicFrame>
      <p:pic>
        <p:nvPicPr>
          <p:cNvPr id="5"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65875552"/>
      </p:ext>
    </p:extLst>
  </p:cSld>
  <p:clrMapOvr>
    <a:masterClrMapping/>
  </p:clrMapOvr>
  <mc:AlternateContent xmlns:mc="http://schemas.openxmlformats.org/markup-compatibility/2006" xmlns:p14="http://schemas.microsoft.com/office/powerpoint/2010/main">
    <mc:Choice Requires="p14">
      <p:transition spd="slow" p14:dur="10000" advTm="22215"/>
    </mc:Choice>
    <mc:Fallback xmlns="">
      <p:transition spd="slow" advTm="22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Claiming Meals</a:t>
            </a:r>
            <a:endParaRPr lang="en-US" dirty="0"/>
          </a:p>
        </p:txBody>
      </p:sp>
      <p:sp>
        <p:nvSpPr>
          <p:cNvPr id="3" name="Content Placeholder 2"/>
          <p:cNvSpPr>
            <a:spLocks noGrp="1"/>
          </p:cNvSpPr>
          <p:nvPr>
            <p:ph idx="1"/>
          </p:nvPr>
        </p:nvSpPr>
        <p:spPr>
          <a:xfrm>
            <a:off x="806516" y="1417638"/>
            <a:ext cx="7621205" cy="4525963"/>
          </a:xfrm>
        </p:spPr>
        <p:txBody>
          <a:bodyPr>
            <a:normAutofit fontScale="55000" lnSpcReduction="20000"/>
          </a:bodyPr>
          <a:lstStyle/>
          <a:p>
            <a:r>
              <a:rPr lang="en-US" sz="4500" dirty="0" smtClean="0"/>
              <a:t>No student co-pays are collected under CEP. Participating CEP schools claim Federal reimbursement at only the free or full-price rates based on the ISP. </a:t>
            </a:r>
            <a:endParaRPr lang="en-US" sz="4500" dirty="0" smtClean="0">
              <a:solidFill>
                <a:schemeClr val="accent1"/>
              </a:solidFill>
            </a:endParaRPr>
          </a:p>
          <a:p>
            <a:r>
              <a:rPr lang="en-US" sz="4500" b="1" dirty="0" smtClean="0"/>
              <a:t>Example</a:t>
            </a:r>
            <a:r>
              <a:rPr lang="en-US" sz="4500" dirty="0" smtClean="0"/>
              <a:t>:</a:t>
            </a:r>
          </a:p>
          <a:p>
            <a:pPr marL="1314450" lvl="1" indent="-571500"/>
            <a:r>
              <a:rPr lang="en-US" sz="4200" dirty="0" smtClean="0"/>
              <a:t>A group of schools have an ISP of 59% x 1.6 = 94.4</a:t>
            </a:r>
          </a:p>
          <a:p>
            <a:pPr marL="1714500" lvl="2" indent="-571500">
              <a:buFont typeface="Arial" panose="020B0604020202020204" pitchFamily="34" charset="0"/>
              <a:buChar char="•"/>
            </a:pPr>
            <a:r>
              <a:rPr lang="en-US" sz="4000" dirty="0" smtClean="0"/>
              <a:t>94.4% of all meals served will be reimbursed as FREE.</a:t>
            </a:r>
          </a:p>
          <a:p>
            <a:pPr marL="1314450" lvl="1" indent="-571500"/>
            <a:r>
              <a:rPr lang="en-US" sz="4200" dirty="0" smtClean="0"/>
              <a:t>Using this group; 100% - 94.4% = 5.6%</a:t>
            </a:r>
          </a:p>
          <a:p>
            <a:pPr marL="1314450" lvl="1" indent="-571500"/>
            <a:r>
              <a:rPr lang="en-US" sz="4000" dirty="0" smtClean="0"/>
              <a:t>The remaining 5.6% of all meals served will be reimbursed as FULL PRICE/PAID </a:t>
            </a:r>
          </a:p>
          <a:p>
            <a:r>
              <a:rPr lang="en-US" sz="4500" dirty="0" smtClean="0"/>
              <a:t>There is</a:t>
            </a:r>
            <a:r>
              <a:rPr lang="en-US" sz="4500" b="1" dirty="0" smtClean="0"/>
              <a:t> </a:t>
            </a:r>
            <a:r>
              <a:rPr lang="en-US" sz="4500" b="1" u="sng" dirty="0" smtClean="0"/>
              <a:t>NO</a:t>
            </a:r>
            <a:r>
              <a:rPr lang="en-US" sz="4500" b="1" dirty="0" smtClean="0"/>
              <a:t> </a:t>
            </a:r>
            <a:r>
              <a:rPr lang="en-US" sz="4500" dirty="0" smtClean="0"/>
              <a:t>Reduced Price Category.</a:t>
            </a:r>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24279289"/>
      </p:ext>
    </p:extLst>
  </p:cSld>
  <p:clrMapOvr>
    <a:masterClrMapping/>
  </p:clrMapOvr>
  <mc:AlternateContent xmlns:mc="http://schemas.openxmlformats.org/markup-compatibility/2006" xmlns:p14="http://schemas.microsoft.com/office/powerpoint/2010/main">
    <mc:Choice Requires="p14">
      <p:transition spd="slow" p14:dur="10000" advTm="59590"/>
    </mc:Choice>
    <mc:Fallback xmlns="">
      <p:transition spd="slow" advTm="59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Counting and Claiming CEP</a:t>
            </a:r>
            <a:endParaRPr lang="en-US" dirty="0"/>
          </a:p>
        </p:txBody>
      </p:sp>
      <p:sp>
        <p:nvSpPr>
          <p:cNvPr id="3" name="Content Placeholder 2"/>
          <p:cNvSpPr>
            <a:spLocks noGrp="1"/>
          </p:cNvSpPr>
          <p:nvPr>
            <p:ph idx="1"/>
          </p:nvPr>
        </p:nvSpPr>
        <p:spPr/>
        <p:txBody>
          <a:bodyPr>
            <a:normAutofit fontScale="92500"/>
          </a:bodyPr>
          <a:lstStyle/>
          <a:p>
            <a:r>
              <a:rPr lang="en-US" dirty="0" smtClean="0"/>
              <a:t>CEP allows for </a:t>
            </a:r>
            <a:r>
              <a:rPr lang="en-US" b="1" dirty="0" smtClean="0"/>
              <a:t>one</a:t>
            </a:r>
            <a:r>
              <a:rPr lang="en-US" dirty="0" smtClean="0"/>
              <a:t> (1) reimbursable meal per student per serving period. Meal count totals are multiplied by the free claiming percentage.</a:t>
            </a:r>
          </a:p>
          <a:p>
            <a:pPr marL="1200150" lvl="1" indent="-457200"/>
            <a:r>
              <a:rPr lang="en-US" dirty="0"/>
              <a:t>Meals must be in whole numbers</a:t>
            </a:r>
          </a:p>
          <a:p>
            <a:pPr marL="1200150" lvl="1" indent="-457200"/>
            <a:r>
              <a:rPr lang="en-US" dirty="0" smtClean="0"/>
              <a:t>Meals over the free count will be:</a:t>
            </a:r>
          </a:p>
          <a:p>
            <a:pPr marL="1600200" lvl="2" indent="-457200"/>
            <a:r>
              <a:rPr lang="en-US" dirty="0" smtClean="0"/>
              <a:t>Reimbursed at the paid rate</a:t>
            </a:r>
          </a:p>
          <a:p>
            <a:r>
              <a:rPr lang="en-US" dirty="0" smtClean="0"/>
              <a:t>For example:</a:t>
            </a:r>
          </a:p>
          <a:p>
            <a:r>
              <a:rPr lang="en-US" dirty="0"/>
              <a:t>	</a:t>
            </a:r>
            <a:r>
              <a:rPr lang="en-US" dirty="0" smtClean="0"/>
              <a:t>Total Meal Served= 1000</a:t>
            </a:r>
          </a:p>
          <a:p>
            <a:r>
              <a:rPr lang="en-US" dirty="0"/>
              <a:t>	</a:t>
            </a:r>
            <a:r>
              <a:rPr lang="en-US" dirty="0" smtClean="0"/>
              <a:t>Free percentage= 59% x 1.6 = 94.4% = 944 Free</a:t>
            </a:r>
          </a:p>
          <a:p>
            <a:r>
              <a:rPr lang="en-US" dirty="0"/>
              <a:t>	</a:t>
            </a:r>
            <a:r>
              <a:rPr lang="en-US" dirty="0" smtClean="0"/>
              <a:t>Full price percentage= 1000 - 944  = 56 Paid</a:t>
            </a:r>
            <a:endParaRPr lang="en-US" dirty="0"/>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50385997"/>
      </p:ext>
    </p:extLst>
  </p:cSld>
  <p:clrMapOvr>
    <a:masterClrMapping/>
  </p:clrMapOvr>
  <mc:AlternateContent xmlns:mc="http://schemas.openxmlformats.org/markup-compatibility/2006" xmlns:p14="http://schemas.microsoft.com/office/powerpoint/2010/main">
    <mc:Choice Requires="p14">
      <p:transition spd="slow" p14:dur="10000" advTm="64333"/>
    </mc:Choice>
    <mc:Fallback xmlns="">
      <p:transition spd="slow" advTm="64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516" y="274638"/>
            <a:ext cx="7639652" cy="1143000"/>
          </a:xfrm>
        </p:spPr>
        <p:txBody>
          <a:bodyPr>
            <a:normAutofit fontScale="90000"/>
          </a:bodyPr>
          <a:lstStyle/>
          <a:p>
            <a:r>
              <a:rPr lang="en-US" dirty="0"/>
              <a:t>N</a:t>
            </a:r>
            <a:r>
              <a:rPr lang="en-US" dirty="0" smtClean="0"/>
              <a:t>on-Reimbursable Meals and </a:t>
            </a:r>
            <a:br>
              <a:rPr lang="en-US" dirty="0" smtClean="0"/>
            </a:br>
            <a:r>
              <a:rPr lang="en-US" dirty="0" smtClean="0"/>
              <a:t>A’la Carte Sales</a:t>
            </a:r>
            <a:endParaRPr lang="en-US" dirty="0"/>
          </a:p>
        </p:txBody>
      </p:sp>
      <p:sp>
        <p:nvSpPr>
          <p:cNvPr id="3" name="Content Placeholder 2"/>
          <p:cNvSpPr>
            <a:spLocks noGrp="1"/>
          </p:cNvSpPr>
          <p:nvPr>
            <p:ph idx="1"/>
          </p:nvPr>
        </p:nvSpPr>
        <p:spPr/>
        <p:txBody>
          <a:bodyPr>
            <a:normAutofit lnSpcReduction="10000"/>
          </a:bodyPr>
          <a:lstStyle/>
          <a:p>
            <a:pPr>
              <a:spcAft>
                <a:spcPts val="1000"/>
              </a:spcAft>
            </a:pPr>
            <a:r>
              <a:rPr lang="en-US" dirty="0" smtClean="0"/>
              <a:t>Students that decline to select the necessary components for a reimbursable meal, will be charged a’la carte pricing. </a:t>
            </a:r>
          </a:p>
          <a:p>
            <a:pPr marL="457200">
              <a:spcBef>
                <a:spcPts val="0"/>
              </a:spcBef>
              <a:spcAft>
                <a:spcPts val="1000"/>
              </a:spcAft>
              <a:buFont typeface="Wingdings" panose="05000000000000000000" pitchFamily="2" charset="2"/>
              <a:buChar char="Ø"/>
            </a:pPr>
            <a:r>
              <a:rPr lang="en-US" dirty="0" smtClean="0"/>
              <a:t>Children may opt out of free meals</a:t>
            </a:r>
          </a:p>
          <a:p>
            <a:pPr marL="1371600" lvl="1" indent="-457200">
              <a:spcBef>
                <a:spcPts val="0"/>
              </a:spcBef>
              <a:spcAft>
                <a:spcPts val="1000"/>
              </a:spcAft>
              <a:buFont typeface="Arial" panose="020B0604020202020204" pitchFamily="34" charset="0"/>
              <a:buChar char="•"/>
            </a:pPr>
            <a:r>
              <a:rPr lang="en-US" sz="2200" dirty="0" smtClean="0"/>
              <a:t>Bring lunch from home or purchase </a:t>
            </a:r>
            <a:r>
              <a:rPr lang="en-US" sz="2200" dirty="0" err="1" smtClean="0"/>
              <a:t>a’la</a:t>
            </a:r>
            <a:r>
              <a:rPr lang="en-US" sz="2200" dirty="0" smtClean="0"/>
              <a:t> carte items</a:t>
            </a:r>
          </a:p>
          <a:p>
            <a:pPr marL="457200" indent="-457200">
              <a:buFont typeface="Wingdings" panose="05000000000000000000" pitchFamily="2" charset="2"/>
              <a:buChar char="Ø"/>
            </a:pPr>
            <a:r>
              <a:rPr lang="en-US" dirty="0" smtClean="0"/>
              <a:t>Parents insistent on paying may donate to the non-profit school food service account</a:t>
            </a:r>
          </a:p>
          <a:p>
            <a:pPr marL="1371600" lvl="2" indent="-457200"/>
            <a:r>
              <a:rPr lang="en-US" sz="2200" dirty="0" smtClean="0"/>
              <a:t>Checks </a:t>
            </a:r>
            <a:r>
              <a:rPr lang="en-US" sz="2200" dirty="0"/>
              <a:t>should be written to: LAUSD Cafeteria Account, with a note in the memo line “Donation for Meals at </a:t>
            </a:r>
            <a:r>
              <a:rPr lang="en-US" sz="2200" u="sng" dirty="0" smtClean="0"/>
              <a:t>“ABC” </a:t>
            </a:r>
            <a:r>
              <a:rPr lang="en-US" sz="2200" dirty="0"/>
              <a:t>School”</a:t>
            </a:r>
          </a:p>
        </p:txBody>
      </p:sp>
      <p:pic>
        <p:nvPicPr>
          <p:cNvPr id="5"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07644967"/>
      </p:ext>
    </p:extLst>
  </p:cSld>
  <p:clrMapOvr>
    <a:masterClrMapping/>
  </p:clrMapOvr>
  <mc:AlternateContent xmlns:mc="http://schemas.openxmlformats.org/markup-compatibility/2006" xmlns:p14="http://schemas.microsoft.com/office/powerpoint/2010/main">
    <mc:Choice Requires="p14">
      <p:transition spd="slow" p14:dur="10000" advTm="32414"/>
    </mc:Choice>
    <mc:Fallback xmlns="">
      <p:transition spd="slow" advTm="32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Transfer Students</a:t>
            </a:r>
            <a:endParaRPr lang="en-US" dirty="0"/>
          </a:p>
        </p:txBody>
      </p:sp>
      <p:sp>
        <p:nvSpPr>
          <p:cNvPr id="3" name="Content Placeholder 2"/>
          <p:cNvSpPr>
            <a:spLocks noGrp="1"/>
          </p:cNvSpPr>
          <p:nvPr>
            <p:ph idx="1"/>
          </p:nvPr>
        </p:nvSpPr>
        <p:spPr>
          <a:xfrm>
            <a:off x="806515" y="1275347"/>
            <a:ext cx="7414119" cy="4908885"/>
          </a:xfrm>
        </p:spPr>
        <p:txBody>
          <a:bodyPr>
            <a:normAutofit/>
          </a:bodyPr>
          <a:lstStyle/>
          <a:p>
            <a:r>
              <a:rPr lang="en-US" dirty="0" smtClean="0"/>
              <a:t>Students transferring from a CEP school to a non-CEP school should be fed at no charge for a maximum of 10 days while you:</a:t>
            </a:r>
          </a:p>
          <a:p>
            <a:pPr marL="1200150" lvl="1" indent="-457200"/>
            <a:r>
              <a:rPr lang="en-US" dirty="0" smtClean="0"/>
              <a:t>Contact the meal compliance unit to determine if the student has a 2015-16 application/eligibility.</a:t>
            </a:r>
          </a:p>
          <a:p>
            <a:pPr marL="1200150" lvl="1" indent="-457200"/>
            <a:r>
              <a:rPr lang="en-US" dirty="0" smtClean="0"/>
              <a:t>If no application/eligibility give them one and ask them to bring it back asap</a:t>
            </a:r>
          </a:p>
          <a:p>
            <a:pPr marL="1200150" lvl="1" indent="-457200"/>
            <a:r>
              <a:rPr lang="en-US" dirty="0" smtClean="0"/>
              <a:t>Process the application upon return then follow regular SOP for handling meal applications</a:t>
            </a:r>
          </a:p>
          <a:p>
            <a:endParaRPr lang="en-US" dirty="0" smtClean="0"/>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07596018"/>
      </p:ext>
    </p:extLst>
  </p:cSld>
  <p:clrMapOvr>
    <a:masterClrMapping/>
  </p:clrMapOvr>
  <mc:AlternateContent xmlns:mc="http://schemas.openxmlformats.org/markup-compatibility/2006" xmlns:p14="http://schemas.microsoft.com/office/powerpoint/2010/main">
    <mc:Choice Requires="p14">
      <p:transition spd="slow" p14:dur="10000" advTm="42976"/>
    </mc:Choice>
    <mc:Fallback xmlns="">
      <p:transition spd="slow" advTm="42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Visiting Students</a:t>
            </a:r>
            <a:endParaRPr lang="en-US" dirty="0"/>
          </a:p>
        </p:txBody>
      </p:sp>
      <p:sp>
        <p:nvSpPr>
          <p:cNvPr id="3" name="Content Placeholder 2"/>
          <p:cNvSpPr>
            <a:spLocks noGrp="1"/>
          </p:cNvSpPr>
          <p:nvPr>
            <p:ph idx="1"/>
          </p:nvPr>
        </p:nvSpPr>
        <p:spPr/>
        <p:txBody>
          <a:bodyPr>
            <a:normAutofit/>
          </a:bodyPr>
          <a:lstStyle/>
          <a:p>
            <a:r>
              <a:rPr lang="en-US" dirty="0"/>
              <a:t>CEP schools should not charge visiting students for meals. Meals served to visiting </a:t>
            </a:r>
            <a:r>
              <a:rPr lang="en-US" dirty="0" smtClean="0"/>
              <a:t>students should </a:t>
            </a:r>
            <a:r>
              <a:rPr lang="en-US" dirty="0"/>
              <a:t>be </a:t>
            </a:r>
            <a:r>
              <a:rPr lang="en-US" b="1" dirty="0"/>
              <a:t>included in the total meal count</a:t>
            </a:r>
            <a:r>
              <a:rPr lang="en-US" dirty="0"/>
              <a:t>. </a:t>
            </a:r>
          </a:p>
          <a:p>
            <a:endParaRPr lang="en-US" dirty="0" smtClean="0"/>
          </a:p>
          <a:p>
            <a:r>
              <a:rPr lang="en-US" dirty="0" smtClean="0"/>
              <a:t>Non-CEP </a:t>
            </a:r>
            <a:r>
              <a:rPr lang="en-US" dirty="0"/>
              <a:t>schools </a:t>
            </a:r>
            <a:r>
              <a:rPr lang="en-US" dirty="0" smtClean="0"/>
              <a:t>hosting visiting </a:t>
            </a:r>
            <a:r>
              <a:rPr lang="en-US" dirty="0"/>
              <a:t>students from </a:t>
            </a:r>
            <a:r>
              <a:rPr lang="en-US" dirty="0" smtClean="0"/>
              <a:t>a CEP </a:t>
            </a:r>
            <a:r>
              <a:rPr lang="en-US" dirty="0"/>
              <a:t>schools </a:t>
            </a:r>
            <a:r>
              <a:rPr lang="en-US" dirty="0" smtClean="0"/>
              <a:t>will feed the students at no charge</a:t>
            </a:r>
          </a:p>
          <a:p>
            <a:pPr marL="1200150" lvl="1" indent="-457200"/>
            <a:r>
              <a:rPr lang="en-US" dirty="0"/>
              <a:t>CEP school will provide </a:t>
            </a:r>
            <a:r>
              <a:rPr lang="en-US" dirty="0" smtClean="0"/>
              <a:t> the non-CEP </a:t>
            </a:r>
            <a:r>
              <a:rPr lang="en-US" dirty="0"/>
              <a:t>school </a:t>
            </a:r>
            <a:r>
              <a:rPr lang="en-US" dirty="0" smtClean="0"/>
              <a:t>the claiming percentage to be used </a:t>
            </a:r>
          </a:p>
          <a:p>
            <a:pPr marL="1600200" lvl="2" indent="-457200"/>
            <a:r>
              <a:rPr lang="en-US" dirty="0" smtClean="0"/>
              <a:t>Non-CEP </a:t>
            </a:r>
            <a:r>
              <a:rPr lang="en-US" dirty="0"/>
              <a:t>school </a:t>
            </a:r>
            <a:r>
              <a:rPr lang="en-US" dirty="0" smtClean="0"/>
              <a:t>will claim meals for visitors at the provided claiming percentage</a:t>
            </a:r>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6274326"/>
      </p:ext>
    </p:extLst>
  </p:cSld>
  <p:clrMapOvr>
    <a:masterClrMapping/>
  </p:clrMapOvr>
  <mc:AlternateContent xmlns:mc="http://schemas.openxmlformats.org/markup-compatibility/2006" xmlns:p14="http://schemas.microsoft.com/office/powerpoint/2010/main">
    <mc:Choice Requires="p14">
      <p:transition spd="slow" p14:dur="10000" advTm="26812"/>
    </mc:Choice>
    <mc:Fallback xmlns="">
      <p:transition spd="slow" advTm="26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Visiting Students	Example</a:t>
            </a:r>
            <a:endParaRPr lang="en-US" dirty="0"/>
          </a:p>
        </p:txBody>
      </p:sp>
      <p:sp>
        <p:nvSpPr>
          <p:cNvPr id="19" name="Freeform 18"/>
          <p:cNvSpPr/>
          <p:nvPr/>
        </p:nvSpPr>
        <p:spPr>
          <a:xfrm>
            <a:off x="4855029" y="2083856"/>
            <a:ext cx="3679371" cy="1391259"/>
          </a:xfrm>
          <a:custGeom>
            <a:avLst/>
            <a:gdLst>
              <a:gd name="connsiteX0" fmla="*/ 0 w 2123270"/>
              <a:gd name="connsiteY0" fmla="*/ 0 h 1391259"/>
              <a:gd name="connsiteX1" fmla="*/ 2123270 w 2123270"/>
              <a:gd name="connsiteY1" fmla="*/ 0 h 1391259"/>
              <a:gd name="connsiteX2" fmla="*/ 2123270 w 2123270"/>
              <a:gd name="connsiteY2" fmla="*/ 1391259 h 1391259"/>
              <a:gd name="connsiteX3" fmla="*/ 0 w 2123270"/>
              <a:gd name="connsiteY3" fmla="*/ 1391259 h 1391259"/>
              <a:gd name="connsiteX4" fmla="*/ 0 w 2123270"/>
              <a:gd name="connsiteY4" fmla="*/ 0 h 1391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270" h="1391259">
                <a:moveTo>
                  <a:pt x="0" y="0"/>
                </a:moveTo>
                <a:lnTo>
                  <a:pt x="2123270" y="0"/>
                </a:lnTo>
                <a:lnTo>
                  <a:pt x="2123270" y="1391259"/>
                </a:lnTo>
                <a:lnTo>
                  <a:pt x="0" y="1391259"/>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dirty="0" smtClean="0">
                <a:solidFill>
                  <a:srgbClr val="000000"/>
                </a:solidFill>
              </a:rPr>
              <a:t>94.4</a:t>
            </a:r>
            <a:r>
              <a:rPr lang="en-US" sz="2400" kern="1200" dirty="0" smtClean="0">
                <a:solidFill>
                  <a:srgbClr val="000000"/>
                </a:solidFill>
              </a:rPr>
              <a:t>% Free</a:t>
            </a:r>
            <a:endParaRPr lang="en-US" sz="2400" kern="1200" dirty="0">
              <a:solidFill>
                <a:srgbClr val="000000"/>
              </a:solidFill>
            </a:endParaRPr>
          </a:p>
          <a:p>
            <a:pPr marL="228600" lvl="1" indent="-228600" algn="l" defTabSz="1066800">
              <a:lnSpc>
                <a:spcPct val="90000"/>
              </a:lnSpc>
              <a:spcBef>
                <a:spcPct val="0"/>
              </a:spcBef>
              <a:spcAft>
                <a:spcPct val="15000"/>
              </a:spcAft>
              <a:buChar char="••"/>
            </a:pPr>
            <a:r>
              <a:rPr lang="en-US" sz="2400" dirty="0" smtClean="0">
                <a:solidFill>
                  <a:srgbClr val="000000"/>
                </a:solidFill>
              </a:rPr>
              <a:t>5.6</a:t>
            </a:r>
            <a:r>
              <a:rPr lang="en-US" sz="2400" kern="1200" dirty="0" smtClean="0">
                <a:solidFill>
                  <a:srgbClr val="000000"/>
                </a:solidFill>
              </a:rPr>
              <a:t>% Paid</a:t>
            </a:r>
            <a:endParaRPr lang="en-US" sz="2400" kern="1200" dirty="0">
              <a:solidFill>
                <a:srgbClr val="000000"/>
              </a:solidFill>
            </a:endParaRPr>
          </a:p>
          <a:p>
            <a:pPr marL="228600" lvl="1" indent="-228600" algn="l" defTabSz="1066800">
              <a:lnSpc>
                <a:spcPct val="90000"/>
              </a:lnSpc>
              <a:spcBef>
                <a:spcPct val="0"/>
              </a:spcBef>
              <a:spcAft>
                <a:spcPct val="15000"/>
              </a:spcAft>
              <a:buChar char="••"/>
            </a:pPr>
            <a:r>
              <a:rPr lang="en-US" sz="2400" dirty="0" smtClean="0">
                <a:solidFill>
                  <a:srgbClr val="000000"/>
                </a:solidFill>
              </a:rPr>
              <a:t>94.4</a:t>
            </a:r>
            <a:r>
              <a:rPr lang="en-US" sz="2400" kern="1200" dirty="0" smtClean="0">
                <a:solidFill>
                  <a:srgbClr val="000000"/>
                </a:solidFill>
              </a:rPr>
              <a:t>% x 20 = 18.8 </a:t>
            </a:r>
          </a:p>
          <a:p>
            <a:pPr marL="0" lvl="1" algn="l" defTabSz="1066800">
              <a:lnSpc>
                <a:spcPct val="90000"/>
              </a:lnSpc>
              <a:spcBef>
                <a:spcPct val="0"/>
              </a:spcBef>
              <a:spcAft>
                <a:spcPct val="15000"/>
              </a:spcAft>
            </a:pPr>
            <a:r>
              <a:rPr lang="en-US" sz="2400" kern="1200" dirty="0" smtClean="0">
                <a:solidFill>
                  <a:srgbClr val="000000"/>
                </a:solidFill>
              </a:rPr>
              <a:t>(Claim 19 </a:t>
            </a:r>
            <a:r>
              <a:rPr lang="en-US" sz="2400" dirty="0">
                <a:solidFill>
                  <a:srgbClr val="000000"/>
                </a:solidFill>
              </a:rPr>
              <a:t>M</a:t>
            </a:r>
            <a:r>
              <a:rPr lang="en-US" sz="2400" kern="1200" dirty="0" smtClean="0">
                <a:solidFill>
                  <a:srgbClr val="000000"/>
                </a:solidFill>
              </a:rPr>
              <a:t>eals Free)</a:t>
            </a:r>
            <a:endParaRPr lang="en-US" sz="2400" kern="1200" dirty="0">
              <a:solidFill>
                <a:srgbClr val="000000"/>
              </a:solidFill>
            </a:endParaRPr>
          </a:p>
          <a:p>
            <a:pPr marL="228600" lvl="1" indent="-228600" algn="l" defTabSz="1066800">
              <a:lnSpc>
                <a:spcPct val="90000"/>
              </a:lnSpc>
              <a:spcBef>
                <a:spcPct val="0"/>
              </a:spcBef>
              <a:spcAft>
                <a:spcPct val="15000"/>
              </a:spcAft>
              <a:buChar char="••"/>
            </a:pPr>
            <a:r>
              <a:rPr lang="en-US" sz="2400" dirty="0" smtClean="0">
                <a:solidFill>
                  <a:srgbClr val="000000"/>
                </a:solidFill>
              </a:rPr>
              <a:t>5.6% x 20 = 1.12 </a:t>
            </a:r>
          </a:p>
          <a:p>
            <a:pPr marL="0" lvl="1" algn="l" defTabSz="1066800">
              <a:lnSpc>
                <a:spcPct val="90000"/>
              </a:lnSpc>
              <a:spcBef>
                <a:spcPct val="0"/>
              </a:spcBef>
              <a:spcAft>
                <a:spcPct val="15000"/>
              </a:spcAft>
            </a:pPr>
            <a:r>
              <a:rPr lang="en-US" sz="2400" dirty="0" smtClean="0">
                <a:solidFill>
                  <a:srgbClr val="000000"/>
                </a:solidFill>
              </a:rPr>
              <a:t>(Claim 1 </a:t>
            </a:r>
            <a:r>
              <a:rPr lang="en-US" sz="2400" kern="1200" dirty="0" smtClean="0">
                <a:solidFill>
                  <a:srgbClr val="000000"/>
                </a:solidFill>
              </a:rPr>
              <a:t>Meal Full)</a:t>
            </a:r>
            <a:endParaRPr lang="en-US" sz="2400" kern="1200" dirty="0">
              <a:solidFill>
                <a:srgbClr val="000000"/>
              </a:solidFill>
            </a:endParaRPr>
          </a:p>
        </p:txBody>
      </p:sp>
      <p:sp>
        <p:nvSpPr>
          <p:cNvPr id="11" name="TextBox 10"/>
          <p:cNvSpPr txBox="1"/>
          <p:nvPr/>
        </p:nvSpPr>
        <p:spPr>
          <a:xfrm>
            <a:off x="679450" y="2167652"/>
            <a:ext cx="4302579" cy="830997"/>
          </a:xfrm>
          <a:prstGeom prst="rect">
            <a:avLst/>
          </a:prstGeom>
          <a:noFill/>
        </p:spPr>
        <p:txBody>
          <a:bodyPr wrap="square" rtlCol="0">
            <a:spAutoFit/>
          </a:bodyPr>
          <a:lstStyle/>
          <a:p>
            <a:r>
              <a:rPr lang="en-US" sz="2400" b="1" dirty="0" smtClean="0">
                <a:solidFill>
                  <a:srgbClr val="000000"/>
                </a:solidFill>
              </a:rPr>
              <a:t>20 Visiting Students From CEP school to Non-CEP School</a:t>
            </a:r>
            <a:endParaRPr lang="en-US" sz="2400" b="1" dirty="0">
              <a:solidFill>
                <a:srgbClr val="000000"/>
              </a:solidFill>
            </a:endParaRPr>
          </a:p>
        </p:txBody>
      </p:sp>
      <p:sp>
        <p:nvSpPr>
          <p:cNvPr id="24" name="Freeform 23"/>
          <p:cNvSpPr/>
          <p:nvPr/>
        </p:nvSpPr>
        <p:spPr>
          <a:xfrm>
            <a:off x="4855029" y="4294712"/>
            <a:ext cx="2910114" cy="1391259"/>
          </a:xfrm>
          <a:custGeom>
            <a:avLst/>
            <a:gdLst>
              <a:gd name="connsiteX0" fmla="*/ 0 w 2123270"/>
              <a:gd name="connsiteY0" fmla="*/ 0 h 1391259"/>
              <a:gd name="connsiteX1" fmla="*/ 2123270 w 2123270"/>
              <a:gd name="connsiteY1" fmla="*/ 0 h 1391259"/>
              <a:gd name="connsiteX2" fmla="*/ 2123270 w 2123270"/>
              <a:gd name="connsiteY2" fmla="*/ 1391259 h 1391259"/>
              <a:gd name="connsiteX3" fmla="*/ 0 w 2123270"/>
              <a:gd name="connsiteY3" fmla="*/ 1391259 h 1391259"/>
              <a:gd name="connsiteX4" fmla="*/ 0 w 2123270"/>
              <a:gd name="connsiteY4" fmla="*/ 0 h 1391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270" h="1391259">
                <a:moveTo>
                  <a:pt x="0" y="0"/>
                </a:moveTo>
                <a:lnTo>
                  <a:pt x="2123270" y="0"/>
                </a:lnTo>
                <a:lnTo>
                  <a:pt x="2123270" y="1391259"/>
                </a:lnTo>
                <a:lnTo>
                  <a:pt x="0" y="1391259"/>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solidFill>
                  <a:srgbClr val="000000"/>
                </a:solidFill>
              </a:rPr>
              <a:t>100% Free</a:t>
            </a:r>
            <a:endParaRPr lang="en-US" sz="2400" kern="1200" dirty="0">
              <a:solidFill>
                <a:srgbClr val="000000"/>
              </a:solidFill>
            </a:endParaRPr>
          </a:p>
          <a:p>
            <a:pPr marL="228600" lvl="1" indent="-228600" algn="l" defTabSz="1066800">
              <a:lnSpc>
                <a:spcPct val="90000"/>
              </a:lnSpc>
              <a:spcBef>
                <a:spcPct val="0"/>
              </a:spcBef>
              <a:spcAft>
                <a:spcPct val="15000"/>
              </a:spcAft>
              <a:buChar char="••"/>
            </a:pPr>
            <a:r>
              <a:rPr lang="en-US" sz="2400" kern="1200" dirty="0" smtClean="0">
                <a:solidFill>
                  <a:srgbClr val="000000"/>
                </a:solidFill>
              </a:rPr>
              <a:t>Claim 20 </a:t>
            </a:r>
            <a:r>
              <a:rPr lang="en-US" sz="2400" dirty="0" smtClean="0">
                <a:solidFill>
                  <a:srgbClr val="000000"/>
                </a:solidFill>
              </a:rPr>
              <a:t>M</a:t>
            </a:r>
            <a:r>
              <a:rPr lang="en-US" sz="2400" kern="1200" dirty="0" smtClean="0">
                <a:solidFill>
                  <a:srgbClr val="000000"/>
                </a:solidFill>
              </a:rPr>
              <a:t>eals Free</a:t>
            </a:r>
            <a:endParaRPr lang="en-US" sz="2400" kern="1200" dirty="0">
              <a:solidFill>
                <a:srgbClr val="000000"/>
              </a:solidFill>
            </a:endParaRPr>
          </a:p>
        </p:txBody>
      </p:sp>
      <p:sp>
        <p:nvSpPr>
          <p:cNvPr id="25" name="TextBox 24"/>
          <p:cNvSpPr txBox="1"/>
          <p:nvPr/>
        </p:nvSpPr>
        <p:spPr>
          <a:xfrm>
            <a:off x="679449" y="4574842"/>
            <a:ext cx="4302579" cy="830997"/>
          </a:xfrm>
          <a:prstGeom prst="rect">
            <a:avLst/>
          </a:prstGeom>
          <a:noFill/>
        </p:spPr>
        <p:txBody>
          <a:bodyPr wrap="square" rtlCol="0">
            <a:spAutoFit/>
          </a:bodyPr>
          <a:lstStyle/>
          <a:p>
            <a:r>
              <a:rPr lang="en-US" sz="2400" b="1" dirty="0" smtClean="0">
                <a:solidFill>
                  <a:srgbClr val="000000"/>
                </a:solidFill>
              </a:rPr>
              <a:t>20 Visiting Students From Non-CEP school to CEP School</a:t>
            </a:r>
            <a:endParaRPr lang="en-US" sz="2400" b="1" dirty="0">
              <a:solidFill>
                <a:srgbClr val="000000"/>
              </a:solidFill>
            </a:endParaRPr>
          </a:p>
        </p:txBody>
      </p:sp>
      <p:pic>
        <p:nvPicPr>
          <p:cNvPr id="3" name="Slide 17">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17322064"/>
      </p:ext>
    </p:extLst>
  </p:cSld>
  <p:clrMapOvr>
    <a:masterClrMapping/>
  </p:clrMapOvr>
  <mc:AlternateContent xmlns:mc="http://schemas.openxmlformats.org/markup-compatibility/2006" xmlns:p14="http://schemas.microsoft.com/office/powerpoint/2010/main">
    <mc:Choice Requires="p14">
      <p:transition spd="slow" p14:dur="2000" advTm="54354"/>
    </mc:Choice>
    <mc:Fallback xmlns="">
      <p:transition spd="slow" advTm="54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Record Retention Requirements</a:t>
            </a:r>
            <a:endParaRPr lang="en-US" dirty="0"/>
          </a:p>
        </p:txBody>
      </p:sp>
      <p:sp>
        <p:nvSpPr>
          <p:cNvPr id="3" name="Content Placeholder 2"/>
          <p:cNvSpPr>
            <a:spLocks noGrp="1"/>
          </p:cNvSpPr>
          <p:nvPr>
            <p:ph idx="1"/>
          </p:nvPr>
        </p:nvSpPr>
        <p:spPr/>
        <p:txBody>
          <a:bodyPr>
            <a:normAutofit/>
          </a:bodyPr>
          <a:lstStyle/>
          <a:p>
            <a:r>
              <a:rPr lang="en-US" dirty="0" smtClean="0"/>
              <a:t>CEP will adhere to the same record retention requirements outlined by the FSD for other programs.</a:t>
            </a:r>
            <a:r>
              <a:rPr lang="en-US" dirty="0"/>
              <a:t> </a:t>
            </a:r>
            <a:r>
              <a:rPr lang="en-US" dirty="0" smtClean="0"/>
              <a:t>Maintain all monthly, weekly, and daily reports including:</a:t>
            </a:r>
          </a:p>
          <a:p>
            <a:pPr marL="1200150" lvl="1" indent="-457200"/>
            <a:r>
              <a:rPr lang="en-US" dirty="0" smtClean="0"/>
              <a:t>CMS Customer Roster Report</a:t>
            </a:r>
          </a:p>
          <a:p>
            <a:pPr marL="1200150" lvl="1" indent="-457200"/>
            <a:r>
              <a:rPr lang="en-US" dirty="0" smtClean="0"/>
              <a:t>MiSiS Meal Program Roster</a:t>
            </a:r>
          </a:p>
          <a:p>
            <a:pPr marL="1200150" lvl="1" indent="-457200"/>
            <a:r>
              <a:rPr lang="en-US" dirty="0" smtClean="0"/>
              <a:t>MiSiS Update Activity Report (UAR)</a:t>
            </a:r>
          </a:p>
          <a:p>
            <a:pPr marL="1200150" lvl="1" indent="-457200"/>
            <a:r>
              <a:rPr lang="en-US" dirty="0" smtClean="0"/>
              <a:t>CMS/MiSiS Missing Students Log</a:t>
            </a:r>
          </a:p>
          <a:p>
            <a:pPr marL="1200150" lvl="1" indent="-457200"/>
            <a:r>
              <a:rPr lang="en-US" dirty="0" smtClean="0"/>
              <a:t>BIC Classroom Rosters</a:t>
            </a:r>
          </a:p>
          <a:p>
            <a:endParaRPr lang="en-US" dirty="0"/>
          </a:p>
        </p:txBody>
      </p:sp>
      <p:pic>
        <p:nvPicPr>
          <p:cNvPr id="4"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25875" y="2911475"/>
            <a:ext cx="609600" cy="609600"/>
          </a:xfrm>
          <a:prstGeom prst="rect">
            <a:avLst/>
          </a:prstGeom>
        </p:spPr>
      </p:pic>
    </p:spTree>
    <p:extLst>
      <p:ext uri="{BB962C8B-B14F-4D97-AF65-F5344CB8AC3E}">
        <p14:creationId xmlns:p14="http://schemas.microsoft.com/office/powerpoint/2010/main" val="225891330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pPr lvl="1"/>
            <a:r>
              <a:rPr lang="en-US" sz="4000" b="1" dirty="0" smtClean="0">
                <a:latin typeface="+mn-lt"/>
              </a:rPr>
              <a:t>Role of Area Food Services Supervisor</a:t>
            </a:r>
            <a:endParaRPr lang="en-US" altLang="en-US" sz="4000" b="1" dirty="0" smtClean="0">
              <a:latin typeface="+mn-lt"/>
            </a:endParaRPr>
          </a:p>
        </p:txBody>
      </p:sp>
      <p:sp>
        <p:nvSpPr>
          <p:cNvPr id="14339" name="Rectangle 3"/>
          <p:cNvSpPr>
            <a:spLocks noGrp="1" noChangeArrowheads="1"/>
          </p:cNvSpPr>
          <p:nvPr>
            <p:ph idx="1"/>
          </p:nvPr>
        </p:nvSpPr>
        <p:spPr/>
        <p:txBody>
          <a:bodyPr>
            <a:normAutofit/>
          </a:bodyPr>
          <a:lstStyle/>
          <a:p>
            <a:pPr>
              <a:spcBef>
                <a:spcPts val="0"/>
              </a:spcBef>
              <a:spcAft>
                <a:spcPts val="1200"/>
              </a:spcAft>
            </a:pPr>
            <a:r>
              <a:rPr lang="en-US" dirty="0" smtClean="0"/>
              <a:t>The Area Food Services Supervisor (AFSS) responsibilities include:</a:t>
            </a:r>
          </a:p>
          <a:p>
            <a:pPr lvl="1">
              <a:spcBef>
                <a:spcPts val="0"/>
              </a:spcBef>
              <a:spcAft>
                <a:spcPts val="1200"/>
              </a:spcAft>
            </a:pPr>
            <a:r>
              <a:rPr lang="en-US" dirty="0" smtClean="0"/>
              <a:t>Attend CEP training</a:t>
            </a:r>
          </a:p>
          <a:p>
            <a:pPr lvl="1">
              <a:spcBef>
                <a:spcPts val="0"/>
              </a:spcBef>
              <a:spcAft>
                <a:spcPts val="1200"/>
              </a:spcAft>
            </a:pPr>
            <a:r>
              <a:rPr lang="en-US" dirty="0" smtClean="0"/>
              <a:t>Notify participating CEP schools</a:t>
            </a:r>
          </a:p>
          <a:p>
            <a:pPr lvl="1">
              <a:spcBef>
                <a:spcPts val="0"/>
              </a:spcBef>
              <a:spcAft>
                <a:spcPts val="1200"/>
              </a:spcAft>
            </a:pPr>
            <a:r>
              <a:rPr lang="en-US" dirty="0" smtClean="0"/>
              <a:t>Provide program information to School Administrative Staff</a:t>
            </a:r>
          </a:p>
          <a:p>
            <a:pPr lvl="1">
              <a:spcBef>
                <a:spcPts val="0"/>
              </a:spcBef>
              <a:spcAft>
                <a:spcPts val="1200"/>
              </a:spcAft>
            </a:pPr>
            <a:r>
              <a:rPr lang="en-US" dirty="0" smtClean="0"/>
              <a:t>Ensure that correct </a:t>
            </a:r>
            <a:r>
              <a:rPr lang="en-US" dirty="0"/>
              <a:t>counting and claiming procedures are </a:t>
            </a:r>
            <a:r>
              <a:rPr lang="en-US" dirty="0" smtClean="0"/>
              <a:t>followed</a:t>
            </a:r>
            <a:endParaRPr lang="en-US" dirty="0"/>
          </a:p>
          <a:p>
            <a:pPr lvl="1">
              <a:spcBef>
                <a:spcPts val="0"/>
              </a:spcBef>
              <a:spcAft>
                <a:spcPts val="1200"/>
              </a:spcAft>
            </a:pPr>
            <a:r>
              <a:rPr lang="en-US" dirty="0" smtClean="0"/>
              <a:t>Verify CMS modification occurred for each site</a:t>
            </a:r>
          </a:p>
        </p:txBody>
      </p:sp>
      <p:pic>
        <p:nvPicPr>
          <p:cNvPr id="2" name="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97475" y="3686175"/>
            <a:ext cx="609600" cy="609600"/>
          </a:xfrm>
          <a:prstGeom prst="rect">
            <a:avLst/>
          </a:prstGeom>
        </p:spPr>
      </p:pic>
    </p:spTree>
    <p:extLst>
      <p:ext uri="{BB962C8B-B14F-4D97-AF65-F5344CB8AC3E}">
        <p14:creationId xmlns:p14="http://schemas.microsoft.com/office/powerpoint/2010/main" val="185394568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1484313"/>
            <a:ext cx="6400800" cy="1446550"/>
          </a:xfrm>
          <a:prstGeom prst="rect">
            <a:avLst/>
          </a:prstGeom>
        </p:spPr>
        <p:txBody>
          <a:bodyPr>
            <a:spAutoFit/>
          </a:bodyPr>
          <a:lstStyle/>
          <a:p>
            <a:pPr algn="ctr" defTabSz="914400" fontAlgn="base">
              <a:spcBef>
                <a:spcPct val="0"/>
              </a:spcBef>
              <a:spcAft>
                <a:spcPct val="0"/>
              </a:spcAft>
              <a:defRPr/>
            </a:pPr>
            <a:r>
              <a:rPr lang="en-US" sz="4400" dirty="0">
                <a:solidFill>
                  <a:srgbClr val="008000"/>
                </a:solidFill>
              </a:rPr>
              <a:t/>
            </a:r>
            <a:br>
              <a:rPr lang="en-US" sz="4400" dirty="0">
                <a:solidFill>
                  <a:srgbClr val="008000"/>
                </a:solidFill>
              </a:rPr>
            </a:br>
            <a:endParaRPr lang="en-US" sz="4400" dirty="0">
              <a:solidFill>
                <a:srgbClr val="008000"/>
              </a:solidFill>
            </a:endParaRPr>
          </a:p>
        </p:txBody>
      </p:sp>
      <p:sp>
        <p:nvSpPr>
          <p:cNvPr id="5" name="Rectangle 2"/>
          <p:cNvSpPr>
            <a:spLocks noChangeArrowheads="1"/>
          </p:cNvSpPr>
          <p:nvPr/>
        </p:nvSpPr>
        <p:spPr bwMode="auto">
          <a:xfrm>
            <a:off x="2438400" y="6172200"/>
            <a:ext cx="6705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omic Sans MS" pitchFamily="66" charset="0"/>
              </a:defRPr>
            </a:lvl1pPr>
            <a:lvl2pPr marL="742950" indent="-285750" defTabSz="457200" eaLnBrk="0" hangingPunct="0">
              <a:defRPr>
                <a:solidFill>
                  <a:schemeClr val="tx1"/>
                </a:solidFill>
                <a:latin typeface="Comic Sans MS" pitchFamily="66" charset="0"/>
              </a:defRPr>
            </a:lvl2pPr>
            <a:lvl3pPr marL="1143000" indent="-228600" defTabSz="457200" eaLnBrk="0" hangingPunct="0">
              <a:defRPr>
                <a:solidFill>
                  <a:schemeClr val="tx1"/>
                </a:solidFill>
                <a:latin typeface="Comic Sans MS" pitchFamily="66" charset="0"/>
              </a:defRPr>
            </a:lvl3pPr>
            <a:lvl4pPr marL="1600200" indent="-228600" defTabSz="457200" eaLnBrk="0" hangingPunct="0">
              <a:defRPr>
                <a:solidFill>
                  <a:schemeClr val="tx1"/>
                </a:solidFill>
                <a:latin typeface="Comic Sans MS" pitchFamily="66" charset="0"/>
              </a:defRPr>
            </a:lvl4pPr>
            <a:lvl5pPr marL="2057400" indent="-228600" defTabSz="457200" eaLnBrk="0" hangingPunct="0">
              <a:defRPr>
                <a:solidFill>
                  <a:schemeClr val="tx1"/>
                </a:solidFill>
                <a:latin typeface="Comic Sans MS" pitchFamily="66" charset="0"/>
              </a:defRPr>
            </a:lvl5pPr>
            <a:lvl6pPr marL="2514600" indent="-228600" defTabSz="457200" eaLnBrk="0" fontAlgn="base" hangingPunct="0">
              <a:spcBef>
                <a:spcPct val="0"/>
              </a:spcBef>
              <a:spcAft>
                <a:spcPct val="0"/>
              </a:spcAft>
              <a:defRPr>
                <a:solidFill>
                  <a:schemeClr val="tx1"/>
                </a:solidFill>
                <a:latin typeface="Comic Sans MS" pitchFamily="66" charset="0"/>
              </a:defRPr>
            </a:lvl6pPr>
            <a:lvl7pPr marL="2971800" indent="-228600" defTabSz="457200" eaLnBrk="0" fontAlgn="base" hangingPunct="0">
              <a:spcBef>
                <a:spcPct val="0"/>
              </a:spcBef>
              <a:spcAft>
                <a:spcPct val="0"/>
              </a:spcAft>
              <a:defRPr>
                <a:solidFill>
                  <a:schemeClr val="tx1"/>
                </a:solidFill>
                <a:latin typeface="Comic Sans MS" pitchFamily="66" charset="0"/>
              </a:defRPr>
            </a:lvl7pPr>
            <a:lvl8pPr marL="3429000" indent="-228600" defTabSz="457200" eaLnBrk="0" fontAlgn="base" hangingPunct="0">
              <a:spcBef>
                <a:spcPct val="0"/>
              </a:spcBef>
              <a:spcAft>
                <a:spcPct val="0"/>
              </a:spcAft>
              <a:defRPr>
                <a:solidFill>
                  <a:schemeClr val="tx1"/>
                </a:solidFill>
                <a:latin typeface="Comic Sans MS" pitchFamily="66" charset="0"/>
              </a:defRPr>
            </a:lvl8pPr>
            <a:lvl9pPr marL="3886200" indent="-228600" defTabSz="457200" eaLnBrk="0" fontAlgn="base" hangingPunct="0">
              <a:spcBef>
                <a:spcPct val="0"/>
              </a:spcBef>
              <a:spcAft>
                <a:spcPct val="0"/>
              </a:spcAft>
              <a:defRPr>
                <a:solidFill>
                  <a:schemeClr val="tx1"/>
                </a:solidFill>
                <a:latin typeface="Comic Sans MS" pitchFamily="66" charset="0"/>
              </a:defRPr>
            </a:lvl9pPr>
          </a:lstStyle>
          <a:p>
            <a:pPr algn="ctr" eaLnBrk="1" fontAlgn="base" hangingPunct="1">
              <a:lnSpc>
                <a:spcPct val="90000"/>
              </a:lnSpc>
              <a:spcBef>
                <a:spcPct val="20000"/>
              </a:spcBef>
              <a:spcAft>
                <a:spcPct val="0"/>
              </a:spcAft>
            </a:pPr>
            <a:r>
              <a:rPr lang="en-US" altLang="en-US" sz="2400" dirty="0" smtClean="0">
                <a:solidFill>
                  <a:srgbClr val="000000"/>
                </a:solidFill>
                <a:latin typeface="Calibri" pitchFamily="34" charset="0"/>
              </a:rPr>
              <a:t>Provided by the LAUSD Food Services Division</a:t>
            </a:r>
          </a:p>
          <a:p>
            <a:pPr algn="ctr" eaLnBrk="1" fontAlgn="base" hangingPunct="1">
              <a:lnSpc>
                <a:spcPct val="90000"/>
              </a:lnSpc>
              <a:spcBef>
                <a:spcPct val="20000"/>
              </a:spcBef>
              <a:spcAft>
                <a:spcPct val="0"/>
              </a:spcAft>
            </a:pPr>
            <a:r>
              <a:rPr lang="en-US" altLang="en-US" sz="1600" dirty="0" smtClean="0">
                <a:solidFill>
                  <a:srgbClr val="000000"/>
                </a:solidFill>
                <a:latin typeface="Calibri" pitchFamily="34" charset="0"/>
              </a:rPr>
              <a:t>												</a:t>
            </a:r>
            <a:endParaRPr lang="en-US" altLang="en-US" sz="1200" dirty="0" smtClean="0">
              <a:solidFill>
                <a:srgbClr val="000000"/>
              </a:solidFill>
              <a:latin typeface="Calibri" pitchFamily="34" charset="0"/>
            </a:endParaRPr>
          </a:p>
        </p:txBody>
      </p:sp>
      <p:sp>
        <p:nvSpPr>
          <p:cNvPr id="2" name="Date Placeholder 1"/>
          <p:cNvSpPr>
            <a:spLocks noGrp="1"/>
          </p:cNvSpPr>
          <p:nvPr>
            <p:ph type="dt" sz="half" idx="10"/>
          </p:nvPr>
        </p:nvSpPr>
        <p:spPr>
          <a:xfrm>
            <a:off x="8275320" y="6654800"/>
            <a:ext cx="868680" cy="192088"/>
          </a:xfrm>
        </p:spPr>
        <p:txBody>
          <a:bodyPr/>
          <a:lstStyle/>
          <a:p>
            <a:fld id="{8A2DD65E-752F-41E0-8529-72DC6613B952}" type="datetime1">
              <a:rPr lang="en-US" smtClean="0"/>
              <a:t>2/25/2016</a:t>
            </a:fld>
            <a:endParaRPr lang="en-US" dirty="0"/>
          </a:p>
        </p:txBody>
      </p:sp>
      <p:sp>
        <p:nvSpPr>
          <p:cNvPr id="7" name="Title 5"/>
          <p:cNvSpPr txBox="1">
            <a:spLocks/>
          </p:cNvSpPr>
          <p:nvPr/>
        </p:nvSpPr>
        <p:spPr>
          <a:xfrm>
            <a:off x="2438400" y="1643194"/>
            <a:ext cx="6629399" cy="2498500"/>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000" b="1" kern="1200" cap="all">
                <a:solidFill>
                  <a:srgbClr val="000000"/>
                </a:solidFill>
                <a:latin typeface="+mj-lt"/>
                <a:ea typeface="+mj-ea"/>
                <a:cs typeface="+mj-cs"/>
              </a:defRPr>
            </a:lvl1pPr>
          </a:lstStyle>
          <a:p>
            <a:r>
              <a:rPr lang="en-US" sz="3600" dirty="0" smtClean="0"/>
              <a:t>Community Eligibility Provision </a:t>
            </a:r>
            <a:br>
              <a:rPr lang="en-US" sz="3600" dirty="0" smtClean="0"/>
            </a:br>
            <a:r>
              <a:rPr lang="en-US" sz="3600" dirty="0" smtClean="0"/>
              <a:t>for </a:t>
            </a:r>
            <a:br>
              <a:rPr lang="en-US" sz="3600" dirty="0" smtClean="0"/>
            </a:br>
            <a:r>
              <a:rPr lang="en-US" sz="3600" dirty="0" smtClean="0"/>
              <a:t>Food services managers</a:t>
            </a:r>
            <a:endParaRPr lang="en-US" sz="3600" dirty="0"/>
          </a:p>
        </p:txBody>
      </p:sp>
      <p:pic>
        <p:nvPicPr>
          <p:cNvPr id="3"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58014226"/>
      </p:ext>
    </p:extLst>
  </p:cSld>
  <p:clrMapOvr>
    <a:masterClrMapping/>
  </p:clrMapOvr>
  <mc:AlternateContent xmlns:mc="http://schemas.openxmlformats.org/markup-compatibility/2006" xmlns:p14="http://schemas.microsoft.com/office/powerpoint/2010/main">
    <mc:Choice Requires="p14">
      <p:transition spd="slow" p14:dur="10000" advTm="15121"/>
    </mc:Choice>
    <mc:Fallback xmlns="">
      <p:transition spd="slow" advTm="15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pPr lvl="1"/>
            <a:r>
              <a:rPr lang="en-US" sz="4000" b="1" dirty="0" smtClean="0">
                <a:latin typeface="+mn-lt"/>
              </a:rPr>
              <a:t>Role of Food Service Manager</a:t>
            </a:r>
          </a:p>
        </p:txBody>
      </p:sp>
      <p:sp>
        <p:nvSpPr>
          <p:cNvPr id="14339" name="Rectangle 3"/>
          <p:cNvSpPr>
            <a:spLocks noGrp="1" noChangeArrowheads="1"/>
          </p:cNvSpPr>
          <p:nvPr>
            <p:ph idx="1"/>
          </p:nvPr>
        </p:nvSpPr>
        <p:spPr>
          <a:xfrm>
            <a:off x="806515" y="1473200"/>
            <a:ext cx="7503095" cy="4525963"/>
          </a:xfrm>
        </p:spPr>
        <p:txBody>
          <a:bodyPr>
            <a:normAutofit/>
          </a:bodyPr>
          <a:lstStyle/>
          <a:p>
            <a:pPr>
              <a:spcBef>
                <a:spcPts val="0"/>
              </a:spcBef>
              <a:spcAft>
                <a:spcPts val="1200"/>
              </a:spcAft>
            </a:pPr>
            <a:r>
              <a:rPr lang="en-US" dirty="0" smtClean="0"/>
              <a:t>Prior to the CEP implementation, Food Services Manager’s (FSM) must attend CEP training and:</a:t>
            </a:r>
          </a:p>
          <a:p>
            <a:pPr lvl="1">
              <a:spcBef>
                <a:spcPts val="0"/>
              </a:spcBef>
              <a:spcAft>
                <a:spcPts val="1200"/>
              </a:spcAft>
            </a:pPr>
            <a:r>
              <a:rPr lang="en-US" dirty="0" smtClean="0"/>
              <a:t>Coordinate with the school administrator to make sure they send out flyers and letters to all households by Feb 26</a:t>
            </a:r>
            <a:r>
              <a:rPr lang="en-US" baseline="30000" dirty="0" smtClean="0"/>
              <a:t>th </a:t>
            </a:r>
            <a:r>
              <a:rPr lang="en-US" dirty="0" smtClean="0"/>
              <a:t> </a:t>
            </a:r>
            <a:endParaRPr lang="en-US" dirty="0"/>
          </a:p>
          <a:p>
            <a:pPr lvl="1">
              <a:spcBef>
                <a:spcPts val="0"/>
              </a:spcBef>
              <a:spcAft>
                <a:spcPts val="1200"/>
              </a:spcAft>
            </a:pPr>
            <a:r>
              <a:rPr lang="en-US" dirty="0" smtClean="0"/>
              <a:t>Provide CEP training to cafeteria staff Feb 24</a:t>
            </a:r>
            <a:r>
              <a:rPr lang="en-US" baseline="30000" dirty="0" smtClean="0"/>
              <a:t>th</a:t>
            </a:r>
            <a:r>
              <a:rPr lang="en-US" dirty="0" smtClean="0"/>
              <a:t> through Feb 29</a:t>
            </a:r>
            <a:r>
              <a:rPr lang="en-US" baseline="30000" dirty="0" smtClean="0"/>
              <a:t>th</a:t>
            </a:r>
            <a:r>
              <a:rPr lang="en-US" dirty="0" smtClean="0"/>
              <a:t> </a:t>
            </a:r>
          </a:p>
          <a:p>
            <a:pPr lvl="2">
              <a:spcBef>
                <a:spcPts val="0"/>
              </a:spcBef>
              <a:spcAft>
                <a:spcPts val="1200"/>
              </a:spcAft>
            </a:pPr>
            <a:r>
              <a:rPr lang="en-US" dirty="0" smtClean="0"/>
              <a:t>Trainings must include Sub FSW</a:t>
            </a:r>
          </a:p>
        </p:txBody>
      </p:sp>
      <p:pic>
        <p:nvPicPr>
          <p:cNvPr id="2"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06900" y="2859088"/>
            <a:ext cx="609600" cy="609600"/>
          </a:xfrm>
          <a:prstGeom prst="rect">
            <a:avLst/>
          </a:prstGeom>
        </p:spPr>
      </p:pic>
    </p:spTree>
    <p:extLst>
      <p:ext uri="{BB962C8B-B14F-4D97-AF65-F5344CB8AC3E}">
        <p14:creationId xmlns:p14="http://schemas.microsoft.com/office/powerpoint/2010/main" val="42358931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CEP Reports</a:t>
            </a:r>
            <a:endParaRPr lang="en-US" dirty="0"/>
          </a:p>
        </p:txBody>
      </p:sp>
      <p:sp>
        <p:nvSpPr>
          <p:cNvPr id="3" name="Content Placeholder 2"/>
          <p:cNvSpPr>
            <a:spLocks noGrp="1"/>
          </p:cNvSpPr>
          <p:nvPr>
            <p:ph idx="1"/>
          </p:nvPr>
        </p:nvSpPr>
        <p:spPr/>
        <p:txBody>
          <a:bodyPr/>
          <a:lstStyle/>
          <a:p>
            <a:r>
              <a:rPr lang="en-US" dirty="0" smtClean="0"/>
              <a:t>All schools transitioning to CEP will utilize a </a:t>
            </a:r>
            <a:r>
              <a:rPr lang="en-US" b="1" dirty="0" smtClean="0"/>
              <a:t>combination</a:t>
            </a:r>
            <a:r>
              <a:rPr lang="en-US" dirty="0" smtClean="0"/>
              <a:t> of new and existing CMS reports to complete their daily finish line routine. </a:t>
            </a:r>
          </a:p>
          <a:p>
            <a:r>
              <a:rPr lang="en-US" dirty="0" smtClean="0"/>
              <a:t>These reports include:</a:t>
            </a:r>
          </a:p>
          <a:p>
            <a:pPr marL="1200150" lvl="1" indent="-457200"/>
            <a:r>
              <a:rPr lang="en-US" dirty="0" smtClean="0"/>
              <a:t>CEP Meal Count Report (New)</a:t>
            </a:r>
          </a:p>
          <a:p>
            <a:pPr marL="1200150" lvl="1" indent="-457200"/>
            <a:r>
              <a:rPr lang="en-US" dirty="0" smtClean="0"/>
              <a:t>Meal Count Report (Current)</a:t>
            </a:r>
          </a:p>
          <a:p>
            <a:pPr marL="1200150" lvl="1" indent="-457200"/>
            <a:r>
              <a:rPr lang="en-US" dirty="0" smtClean="0"/>
              <a:t>Edit Check Report (Revised)</a:t>
            </a:r>
          </a:p>
        </p:txBody>
      </p:sp>
      <p:pic>
        <p:nvPicPr>
          <p:cNvPr id="4" name="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08774" y="3126581"/>
            <a:ext cx="609600" cy="609600"/>
          </a:xfrm>
          <a:prstGeom prst="rect">
            <a:avLst/>
          </a:prstGeom>
        </p:spPr>
      </p:pic>
    </p:spTree>
    <p:extLst>
      <p:ext uri="{BB962C8B-B14F-4D97-AF65-F5344CB8AC3E}">
        <p14:creationId xmlns:p14="http://schemas.microsoft.com/office/powerpoint/2010/main" val="275336514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pPr lvl="1"/>
            <a:r>
              <a:rPr lang="en-US" sz="4000" b="1" dirty="0" smtClean="0">
                <a:latin typeface="+mn-lt"/>
              </a:rPr>
              <a:t>Food Service Manager Reports</a:t>
            </a:r>
          </a:p>
        </p:txBody>
      </p:sp>
      <p:sp>
        <p:nvSpPr>
          <p:cNvPr id="14339" name="Rectangle 3"/>
          <p:cNvSpPr>
            <a:spLocks noGrp="1" noChangeArrowheads="1"/>
          </p:cNvSpPr>
          <p:nvPr>
            <p:ph idx="1"/>
          </p:nvPr>
        </p:nvSpPr>
        <p:spPr>
          <a:xfrm>
            <a:off x="806515" y="1473200"/>
            <a:ext cx="7503095" cy="4525963"/>
          </a:xfrm>
        </p:spPr>
        <p:txBody>
          <a:bodyPr>
            <a:normAutofit lnSpcReduction="10000"/>
          </a:bodyPr>
          <a:lstStyle/>
          <a:p>
            <a:pPr>
              <a:spcBef>
                <a:spcPts val="0"/>
              </a:spcBef>
              <a:spcAft>
                <a:spcPts val="1200"/>
              </a:spcAft>
            </a:pPr>
            <a:r>
              <a:rPr lang="en-US" dirty="0" smtClean="0"/>
              <a:t>Complete the following each day:</a:t>
            </a:r>
          </a:p>
          <a:p>
            <a:pPr lvl="1">
              <a:spcBef>
                <a:spcPts val="0"/>
              </a:spcBef>
            </a:pPr>
            <a:r>
              <a:rPr lang="en-US" dirty="0" smtClean="0"/>
              <a:t>Enter meal counts into </a:t>
            </a:r>
            <a:r>
              <a:rPr lang="en-US" dirty="0"/>
              <a:t>CMS </a:t>
            </a:r>
            <a:r>
              <a:rPr lang="en-US" dirty="0" smtClean="0"/>
              <a:t>using both the:</a:t>
            </a:r>
          </a:p>
          <a:p>
            <a:pPr lvl="2">
              <a:spcBef>
                <a:spcPts val="0"/>
              </a:spcBef>
            </a:pPr>
            <a:r>
              <a:rPr lang="en-US" dirty="0" smtClean="0"/>
              <a:t>CEP </a:t>
            </a:r>
            <a:r>
              <a:rPr lang="en-US" dirty="0"/>
              <a:t>Meal </a:t>
            </a:r>
            <a:r>
              <a:rPr lang="en-US" dirty="0" smtClean="0"/>
              <a:t>Count </a:t>
            </a:r>
            <a:r>
              <a:rPr lang="en-US" dirty="0"/>
              <a:t>Report </a:t>
            </a:r>
            <a:r>
              <a:rPr lang="en-US" b="1" dirty="0" smtClean="0"/>
              <a:t>(New)</a:t>
            </a:r>
          </a:p>
          <a:p>
            <a:pPr lvl="2">
              <a:spcBef>
                <a:spcPts val="0"/>
              </a:spcBef>
            </a:pPr>
            <a:r>
              <a:rPr lang="en-US" dirty="0" smtClean="0"/>
              <a:t>Regular Meal Count Report (Current)</a:t>
            </a:r>
          </a:p>
          <a:p>
            <a:pPr marL="914400" lvl="2" indent="0">
              <a:spcBef>
                <a:spcPts val="0"/>
              </a:spcBef>
              <a:buNone/>
            </a:pPr>
            <a:endParaRPr lang="en-US" dirty="0" smtClean="0"/>
          </a:p>
          <a:p>
            <a:pPr lvl="1">
              <a:spcBef>
                <a:spcPts val="0"/>
              </a:spcBef>
            </a:pPr>
            <a:r>
              <a:rPr lang="en-US" dirty="0" smtClean="0"/>
              <a:t>Verify that the counting and claiming information in the system is correct using the</a:t>
            </a:r>
            <a:r>
              <a:rPr lang="en-US" b="1" dirty="0" smtClean="0"/>
              <a:t> Revised CEP Edit </a:t>
            </a:r>
            <a:r>
              <a:rPr lang="en-US" b="1" dirty="0"/>
              <a:t>C</a:t>
            </a:r>
            <a:r>
              <a:rPr lang="en-US" b="1" dirty="0" smtClean="0"/>
              <a:t>heck </a:t>
            </a:r>
            <a:r>
              <a:rPr lang="en-US" b="1" dirty="0"/>
              <a:t>R</a:t>
            </a:r>
            <a:r>
              <a:rPr lang="en-US" b="1" dirty="0" smtClean="0"/>
              <a:t>eport</a:t>
            </a:r>
          </a:p>
          <a:p>
            <a:pPr marL="457200" lvl="1" indent="0">
              <a:spcBef>
                <a:spcPts val="0"/>
              </a:spcBef>
              <a:buNone/>
            </a:pPr>
            <a:endParaRPr lang="en-US" b="1" dirty="0" smtClean="0"/>
          </a:p>
          <a:p>
            <a:pPr lvl="1">
              <a:spcBef>
                <a:spcPts val="0"/>
              </a:spcBef>
              <a:spcAft>
                <a:spcPts val="1200"/>
              </a:spcAft>
            </a:pPr>
            <a:r>
              <a:rPr lang="en-US" dirty="0" smtClean="0"/>
              <a:t>Continue to retain MISIS rosters, CMS rosters, and Update Activity Reports</a:t>
            </a:r>
            <a:endParaRPr lang="en-US" dirty="0"/>
          </a:p>
        </p:txBody>
      </p:sp>
      <p:pic>
        <p:nvPicPr>
          <p:cNvPr id="2" name="Slid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46423" y="3163888"/>
            <a:ext cx="623277" cy="609600"/>
          </a:xfrm>
          <a:prstGeom prst="rect">
            <a:avLst/>
          </a:prstGeom>
        </p:spPr>
      </p:pic>
    </p:spTree>
    <p:extLst>
      <p:ext uri="{BB962C8B-B14F-4D97-AF65-F5344CB8AC3E}">
        <p14:creationId xmlns:p14="http://schemas.microsoft.com/office/powerpoint/2010/main" val="25220116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Running the New CEP Meal Count Report</a:t>
            </a:r>
            <a:endParaRPr lang="en-US" dirty="0"/>
          </a:p>
        </p:txBody>
      </p:sp>
      <p:sp>
        <p:nvSpPr>
          <p:cNvPr id="3" name="Content Placeholder 2"/>
          <p:cNvSpPr>
            <a:spLocks noGrp="1"/>
          </p:cNvSpPr>
          <p:nvPr>
            <p:ph idx="1"/>
          </p:nvPr>
        </p:nvSpPr>
        <p:spPr>
          <a:xfrm>
            <a:off x="926275" y="5652655"/>
            <a:ext cx="7294359" cy="346508"/>
          </a:xfrm>
        </p:spPr>
        <p:txBody>
          <a:bodyPr>
            <a:normAutofit fontScale="70000" lnSpcReduction="20000"/>
          </a:bodyPr>
          <a:lstStyle/>
          <a:p>
            <a:r>
              <a:rPr lang="en-US" dirty="0" smtClean="0"/>
              <a:t>Reports&gt;Point of Service&gt; CEP Meal Counts Form</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8749" y="1417638"/>
            <a:ext cx="5946461" cy="4151889"/>
          </a:xfrm>
          <a:prstGeom prst="rect">
            <a:avLst/>
          </a:prstGeom>
        </p:spPr>
      </p:pic>
      <p:pic>
        <p:nvPicPr>
          <p:cNvPr id="6" name="tmp9774">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1"/>
              </p:ext>
              <p:ext uri="{42D2F446-02D8-4167-A562-619A0277C38B}">
                <p15:isNarration xmlns:p15="http://schemas.microsoft.com/office/powerpoint/2012/main" xmlns=""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738913371"/>
      </p:ext>
    </p:extLst>
  </p:cSld>
  <p:clrMapOvr>
    <a:masterClrMapping/>
  </p:clrMapOvr>
  <mc:AlternateContent xmlns:mc="http://schemas.openxmlformats.org/markup-compatibility/2006" xmlns:p14="http://schemas.microsoft.com/office/powerpoint/2010/main">
    <mc:Choice Requires="p14">
      <p:transition spd="slow" p14:dur="10000" advTm="30985"/>
    </mc:Choice>
    <mc:Fallback xmlns="">
      <p:transition spd="slow" advTm="30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CEP Meal </a:t>
            </a:r>
            <a:r>
              <a:rPr lang="en-US" smtClean="0"/>
              <a:t>Count </a:t>
            </a:r>
            <a:r>
              <a:rPr lang="en-US" dirty="0"/>
              <a:t>Report</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15518" y="1417638"/>
            <a:ext cx="6342090" cy="362072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2057400" y="3229225"/>
            <a:ext cx="1079572" cy="724636"/>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06516" y="5242228"/>
            <a:ext cx="7224291" cy="954107"/>
          </a:xfrm>
          <a:prstGeom prst="rect">
            <a:avLst/>
          </a:prstGeom>
          <a:noFill/>
        </p:spPr>
        <p:txBody>
          <a:bodyPr wrap="square" rtlCol="0">
            <a:spAutoFit/>
          </a:bodyPr>
          <a:lstStyle/>
          <a:p>
            <a:r>
              <a:rPr lang="en-US" sz="2800" dirty="0" smtClean="0">
                <a:solidFill>
                  <a:srgbClr val="000000"/>
                </a:solidFill>
              </a:rPr>
              <a:t>Use the CEP Meal Count Report to obtain </a:t>
            </a:r>
            <a:r>
              <a:rPr lang="en-US" sz="2800" b="1" dirty="0" smtClean="0">
                <a:solidFill>
                  <a:srgbClr val="000000"/>
                </a:solidFill>
              </a:rPr>
              <a:t>reimbursable student meal totals</a:t>
            </a:r>
            <a:r>
              <a:rPr lang="en-US" sz="2800" dirty="0" smtClean="0">
                <a:solidFill>
                  <a:srgbClr val="000000"/>
                </a:solidFill>
              </a:rPr>
              <a:t>.</a:t>
            </a:r>
          </a:p>
        </p:txBody>
      </p:sp>
      <p:sp>
        <p:nvSpPr>
          <p:cNvPr id="8" name="TextBox 7"/>
          <p:cNvSpPr txBox="1"/>
          <p:nvPr/>
        </p:nvSpPr>
        <p:spPr>
          <a:xfrm>
            <a:off x="3678289" y="1520190"/>
            <a:ext cx="1078763" cy="369332"/>
          </a:xfrm>
          <a:prstGeom prst="rect">
            <a:avLst/>
          </a:prstGeom>
          <a:solidFill>
            <a:schemeClr val="bg1"/>
          </a:solidFill>
        </p:spPr>
        <p:txBody>
          <a:bodyPr wrap="square" rtlCol="0">
            <a:spAutoFit/>
          </a:bodyPr>
          <a:lstStyle/>
          <a:p>
            <a:r>
              <a:rPr lang="en-US" b="1" dirty="0" smtClean="0">
                <a:solidFill>
                  <a:srgbClr val="000000"/>
                </a:solidFill>
              </a:rPr>
              <a:t>ABC El</a:t>
            </a:r>
            <a:r>
              <a:rPr lang="en-US" dirty="0" smtClean="0"/>
              <a:t>.</a:t>
            </a:r>
            <a:endParaRPr lang="en-US" dirty="0"/>
          </a:p>
        </p:txBody>
      </p:sp>
      <p:pic>
        <p:nvPicPr>
          <p:cNvPr id="3" name="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71975" y="3632200"/>
            <a:ext cx="609600" cy="609600"/>
          </a:xfrm>
          <a:prstGeom prst="rect">
            <a:avLst/>
          </a:prstGeom>
        </p:spPr>
      </p:pic>
    </p:spTree>
    <p:extLst>
      <p:ext uri="{BB962C8B-B14F-4D97-AF65-F5344CB8AC3E}">
        <p14:creationId xmlns:p14="http://schemas.microsoft.com/office/powerpoint/2010/main" val="320755581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Meal Counts Report</a:t>
            </a:r>
            <a:endParaRPr lang="en-US" dirty="0"/>
          </a:p>
        </p:txBody>
      </p:sp>
      <p:pic>
        <p:nvPicPr>
          <p:cNvPr id="6" name="Content Placeholder 5"/>
          <p:cNvPicPr>
            <a:picLocks noGrp="1" noChangeAspect="1"/>
          </p:cNvPicPr>
          <p:nvPr>
            <p:ph idx="1"/>
          </p:nvPr>
        </p:nvPicPr>
        <p:blipFill rotWithShape="1">
          <a:blip r:embed="rId5">
            <a:extLst>
              <a:ext uri="{28A0092B-C50C-407E-A947-70E740481C1C}">
                <a14:useLocalDpi xmlns:a14="http://schemas.microsoft.com/office/drawing/2010/main" val="0"/>
              </a:ext>
            </a:extLst>
          </a:blip>
          <a:srcRect b="709"/>
          <a:stretch/>
        </p:blipFill>
        <p:spPr>
          <a:xfrm>
            <a:off x="807009" y="1417638"/>
            <a:ext cx="7224291" cy="291546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5783580" y="2663190"/>
            <a:ext cx="1005840" cy="1669915"/>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07009" y="4568164"/>
            <a:ext cx="7224291" cy="1815882"/>
          </a:xfrm>
          <a:prstGeom prst="rect">
            <a:avLst/>
          </a:prstGeom>
          <a:noFill/>
        </p:spPr>
        <p:txBody>
          <a:bodyPr wrap="square" rtlCol="0">
            <a:spAutoFit/>
          </a:bodyPr>
          <a:lstStyle/>
          <a:p>
            <a:r>
              <a:rPr lang="en-US" sz="2800" dirty="0" smtClean="0">
                <a:solidFill>
                  <a:srgbClr val="000000"/>
                </a:solidFill>
              </a:rPr>
              <a:t>Use the Meal Count Report to obtain </a:t>
            </a:r>
            <a:r>
              <a:rPr lang="en-US" sz="2800" b="1" dirty="0" smtClean="0">
                <a:solidFill>
                  <a:srgbClr val="000000"/>
                </a:solidFill>
              </a:rPr>
              <a:t>adult </a:t>
            </a:r>
            <a:r>
              <a:rPr lang="en-US" sz="2800" dirty="0" smtClean="0">
                <a:solidFill>
                  <a:srgbClr val="000000"/>
                </a:solidFill>
              </a:rPr>
              <a:t>and </a:t>
            </a:r>
            <a:r>
              <a:rPr lang="en-US" sz="2800" b="1" dirty="0" smtClean="0">
                <a:solidFill>
                  <a:srgbClr val="000000"/>
                </a:solidFill>
              </a:rPr>
              <a:t>employee meals</a:t>
            </a:r>
            <a:r>
              <a:rPr lang="en-US" sz="2800" dirty="0" smtClean="0">
                <a:solidFill>
                  <a:srgbClr val="000000"/>
                </a:solidFill>
              </a:rPr>
              <a:t>.</a:t>
            </a:r>
          </a:p>
          <a:p>
            <a:pPr marL="914400" lvl="1" indent="-457200">
              <a:buFont typeface="Arial" panose="020B0604020202020204" pitchFamily="34" charset="0"/>
              <a:buChar char="•"/>
            </a:pPr>
            <a:r>
              <a:rPr lang="en-US" sz="2800" dirty="0" smtClean="0">
                <a:solidFill>
                  <a:srgbClr val="000000"/>
                </a:solidFill>
              </a:rPr>
              <a:t>Do </a:t>
            </a:r>
            <a:r>
              <a:rPr lang="en-US" sz="2800" b="1" dirty="0" smtClean="0">
                <a:solidFill>
                  <a:srgbClr val="000000"/>
                </a:solidFill>
              </a:rPr>
              <a:t>not </a:t>
            </a:r>
            <a:r>
              <a:rPr lang="en-US" sz="2800" dirty="0" smtClean="0">
                <a:solidFill>
                  <a:srgbClr val="000000"/>
                </a:solidFill>
              </a:rPr>
              <a:t>use the reimbursable totals (student totals) from this report</a:t>
            </a:r>
          </a:p>
        </p:txBody>
      </p:sp>
      <p:pic>
        <p:nvPicPr>
          <p:cNvPr id="3" name="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43375" y="3316288"/>
            <a:ext cx="609600" cy="609600"/>
          </a:xfrm>
          <a:prstGeom prst="rect">
            <a:avLst/>
          </a:prstGeom>
        </p:spPr>
      </p:pic>
    </p:spTree>
    <p:extLst>
      <p:ext uri="{BB962C8B-B14F-4D97-AF65-F5344CB8AC3E}">
        <p14:creationId xmlns:p14="http://schemas.microsoft.com/office/powerpoint/2010/main" val="397403903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 Check</a:t>
            </a:r>
            <a:endParaRPr lang="en-US" dirty="0"/>
          </a:p>
        </p:txBody>
      </p:sp>
      <p:pic>
        <p:nvPicPr>
          <p:cNvPr id="4"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l="1158" t="6802" b="56372"/>
          <a:stretch/>
        </p:blipFill>
        <p:spPr>
          <a:xfrm>
            <a:off x="901429" y="1280478"/>
            <a:ext cx="7009977" cy="154273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806516" y="3017520"/>
            <a:ext cx="7224291" cy="3154710"/>
          </a:xfrm>
          <a:prstGeom prst="rect">
            <a:avLst/>
          </a:prstGeom>
          <a:noFill/>
        </p:spPr>
        <p:txBody>
          <a:bodyPr wrap="square" rtlCol="0">
            <a:spAutoFit/>
          </a:bodyPr>
          <a:lstStyle/>
          <a:p>
            <a:pPr>
              <a:spcAft>
                <a:spcPts val="800"/>
              </a:spcAft>
            </a:pPr>
            <a:r>
              <a:rPr lang="en-US" sz="2800" dirty="0" smtClean="0">
                <a:solidFill>
                  <a:srgbClr val="000000"/>
                </a:solidFill>
              </a:rPr>
              <a:t>Edit Check Report for CEP sites will only display:</a:t>
            </a:r>
          </a:p>
          <a:p>
            <a:pPr marL="742950" lvl="1" indent="-285750">
              <a:buFont typeface="Wingdings" panose="05000000000000000000" pitchFamily="2" charset="2"/>
              <a:buChar char="Ø"/>
            </a:pPr>
            <a:r>
              <a:rPr lang="en-US" sz="2600" dirty="0">
                <a:solidFill>
                  <a:srgbClr val="000000"/>
                </a:solidFill>
              </a:rPr>
              <a:t>Total Enrollment</a:t>
            </a:r>
          </a:p>
          <a:p>
            <a:pPr marL="742950" lvl="1" indent="-285750">
              <a:buFont typeface="Wingdings" panose="05000000000000000000" pitchFamily="2" charset="2"/>
              <a:buChar char="Ø"/>
            </a:pPr>
            <a:r>
              <a:rPr lang="en-US" sz="2600" dirty="0">
                <a:solidFill>
                  <a:srgbClr val="000000"/>
                </a:solidFill>
              </a:rPr>
              <a:t>Attendance Factor</a:t>
            </a:r>
          </a:p>
          <a:p>
            <a:pPr marL="742950" lvl="1" indent="-285750">
              <a:buFont typeface="Wingdings" panose="05000000000000000000" pitchFamily="2" charset="2"/>
              <a:buChar char="Ø"/>
            </a:pPr>
            <a:r>
              <a:rPr lang="en-US" sz="2600" dirty="0">
                <a:solidFill>
                  <a:srgbClr val="000000"/>
                </a:solidFill>
              </a:rPr>
              <a:t>Estimated Attendance</a:t>
            </a:r>
            <a:endParaRPr lang="en-US" sz="1000" dirty="0">
              <a:solidFill>
                <a:srgbClr val="000000"/>
              </a:solidFill>
            </a:endParaRPr>
          </a:p>
          <a:p>
            <a:pPr marL="742950" lvl="1" indent="-285750">
              <a:buFont typeface="Wingdings" panose="05000000000000000000" pitchFamily="2" charset="2"/>
              <a:buChar char="Ø"/>
            </a:pPr>
            <a:r>
              <a:rPr lang="en-US" sz="2600" dirty="0" smtClean="0">
                <a:solidFill>
                  <a:srgbClr val="000000"/>
                </a:solidFill>
              </a:rPr>
              <a:t>Meals Served (Breakfast/Lunch)</a:t>
            </a:r>
          </a:p>
          <a:p>
            <a:pPr marL="742950" lvl="1" indent="-285750">
              <a:spcAft>
                <a:spcPts val="1000"/>
              </a:spcAft>
              <a:buFont typeface="Wingdings" panose="05000000000000000000" pitchFamily="2" charset="2"/>
              <a:buChar char="Ø"/>
            </a:pPr>
            <a:r>
              <a:rPr lang="en-US" sz="2600" dirty="0" smtClean="0">
                <a:solidFill>
                  <a:srgbClr val="000000"/>
                </a:solidFill>
              </a:rPr>
              <a:t>Overserved</a:t>
            </a:r>
          </a:p>
          <a:p>
            <a:pPr>
              <a:spcAft>
                <a:spcPts val="1600"/>
              </a:spcAft>
            </a:pPr>
            <a:r>
              <a:rPr lang="en-US" sz="2600" b="1" dirty="0" smtClean="0">
                <a:solidFill>
                  <a:srgbClr val="000000"/>
                </a:solidFill>
              </a:rPr>
              <a:t>Note</a:t>
            </a:r>
            <a:r>
              <a:rPr lang="en-US" sz="2600" dirty="0" smtClean="0">
                <a:solidFill>
                  <a:srgbClr val="000000"/>
                </a:solidFill>
              </a:rPr>
              <a:t>: Separate meal eligibilities are no longer visible</a:t>
            </a:r>
          </a:p>
        </p:txBody>
      </p:sp>
      <p:pic>
        <p:nvPicPr>
          <p:cNvPr id="3" name="Slid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71975" y="3597275"/>
            <a:ext cx="609600" cy="609600"/>
          </a:xfrm>
          <a:prstGeom prst="rect">
            <a:avLst/>
          </a:prstGeom>
        </p:spPr>
      </p:pic>
    </p:spTree>
    <p:extLst>
      <p:ext uri="{BB962C8B-B14F-4D97-AF65-F5344CB8AC3E}">
        <p14:creationId xmlns:p14="http://schemas.microsoft.com/office/powerpoint/2010/main" val="349014921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pPr lvl="1"/>
            <a:r>
              <a:rPr lang="en-US" sz="4000" b="1" dirty="0" smtClean="0">
                <a:latin typeface="+mn-lt"/>
              </a:rPr>
              <a:t>School Posters and Flyers </a:t>
            </a:r>
            <a:endParaRPr lang="en-US" sz="4000" b="1" dirty="0">
              <a:latin typeface="+mn-lt"/>
            </a:endParaRPr>
          </a:p>
        </p:txBody>
      </p:sp>
      <p:sp>
        <p:nvSpPr>
          <p:cNvPr id="14339" name="Rectangle 3"/>
          <p:cNvSpPr>
            <a:spLocks noGrp="1" noChangeArrowheads="1"/>
          </p:cNvSpPr>
          <p:nvPr>
            <p:ph idx="1"/>
          </p:nvPr>
        </p:nvSpPr>
        <p:spPr>
          <a:xfrm>
            <a:off x="685801" y="1215190"/>
            <a:ext cx="4235116" cy="5041232"/>
          </a:xfrm>
        </p:spPr>
        <p:txBody>
          <a:bodyPr>
            <a:normAutofit/>
          </a:bodyPr>
          <a:lstStyle/>
          <a:p>
            <a:pPr marL="457200" indent="-457200">
              <a:buFont typeface="Wingdings" charset="2"/>
              <a:buChar char="Ø"/>
            </a:pPr>
            <a:r>
              <a:rPr lang="en-US" dirty="0" smtClean="0"/>
              <a:t>The school administrator will distribute flyers and letters to students.</a:t>
            </a:r>
            <a:endParaRPr lang="en-US" dirty="0"/>
          </a:p>
          <a:p>
            <a:pPr marL="457200" indent="-457200">
              <a:buFont typeface="Wingdings" charset="2"/>
              <a:buChar char="Ø"/>
            </a:pPr>
            <a:r>
              <a:rPr lang="en-US" dirty="0" smtClean="0"/>
              <a:t>Administration, AFSS and FS Manager will work together to implement the provision at their school.</a:t>
            </a:r>
            <a:endParaRPr lang="en-US" dirty="0"/>
          </a:p>
          <a:p>
            <a:pPr marL="457200" indent="-457200">
              <a:buFont typeface="Wingdings" charset="2"/>
              <a:buChar char="Ø"/>
            </a:pPr>
            <a:r>
              <a:rPr lang="en-US" dirty="0" smtClean="0"/>
              <a:t>Encourage </a:t>
            </a:r>
            <a:r>
              <a:rPr lang="en-US" dirty="0"/>
              <a:t>school meal </a:t>
            </a:r>
            <a:r>
              <a:rPr lang="en-US" dirty="0" smtClean="0"/>
              <a:t>program participation </a:t>
            </a:r>
          </a:p>
        </p:txBody>
      </p:sp>
      <p:pic>
        <p:nvPicPr>
          <p:cNvPr id="4" name="Picture 3"/>
          <p:cNvPicPr>
            <a:picLocks noChangeAspect="1"/>
          </p:cNvPicPr>
          <p:nvPr/>
        </p:nvPicPr>
        <p:blipFill>
          <a:blip r:embed="rId5"/>
          <a:stretch>
            <a:fillRect/>
          </a:stretch>
        </p:blipFill>
        <p:spPr>
          <a:xfrm>
            <a:off x="5007038" y="1600518"/>
            <a:ext cx="3110726" cy="4034839"/>
          </a:xfrm>
          <a:prstGeom prst="rect">
            <a:avLst/>
          </a:prstGeom>
        </p:spPr>
      </p:pic>
      <p:pic>
        <p:nvPicPr>
          <p:cNvPr id="2" name="Slid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08775" y="3126206"/>
            <a:ext cx="609600" cy="609600"/>
          </a:xfrm>
          <a:prstGeom prst="rect">
            <a:avLst/>
          </a:prstGeom>
        </p:spPr>
      </p:pic>
    </p:spTree>
    <p:extLst>
      <p:ext uri="{BB962C8B-B14F-4D97-AF65-F5344CB8AC3E}">
        <p14:creationId xmlns:p14="http://schemas.microsoft.com/office/powerpoint/2010/main" val="420676365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smtClean="0"/>
          </a:p>
          <a:p>
            <a:pPr algn="ctr"/>
            <a:r>
              <a:rPr lang="en-US" sz="4000" b="1" dirty="0" smtClean="0"/>
              <a:t>Questions?</a:t>
            </a:r>
            <a:endParaRPr lang="en-US" sz="4000" b="1" dirty="0"/>
          </a:p>
        </p:txBody>
      </p:sp>
      <p:pic>
        <p:nvPicPr>
          <p:cNvPr id="2" name="Slide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18038" y="3509963"/>
            <a:ext cx="609600" cy="609600"/>
          </a:xfrm>
          <a:prstGeom prst="rect">
            <a:avLst/>
          </a:prstGeom>
        </p:spPr>
      </p:pic>
    </p:spTree>
    <p:extLst>
      <p:ext uri="{BB962C8B-B14F-4D97-AF65-F5344CB8AC3E}">
        <p14:creationId xmlns:p14="http://schemas.microsoft.com/office/powerpoint/2010/main" val="17738536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r>
              <a:rPr lang="en-US" dirty="0" smtClean="0"/>
              <a:t>What is the Community Eligibility Provision?</a:t>
            </a:r>
            <a:endParaRPr lang="en-US" altLang="en-US" dirty="0" smtClean="0"/>
          </a:p>
        </p:txBody>
      </p:sp>
      <p:sp>
        <p:nvSpPr>
          <p:cNvPr id="14339" name="Rectangle 3"/>
          <p:cNvSpPr>
            <a:spLocks noGrp="1" noChangeArrowheads="1"/>
          </p:cNvSpPr>
          <p:nvPr>
            <p:ph idx="1"/>
          </p:nvPr>
        </p:nvSpPr>
        <p:spPr>
          <a:xfrm>
            <a:off x="806515" y="1473200"/>
            <a:ext cx="7811842" cy="4525963"/>
          </a:xfrm>
        </p:spPr>
        <p:txBody>
          <a:bodyPr/>
          <a:lstStyle/>
          <a:p>
            <a:pPr>
              <a:spcBef>
                <a:spcPts val="0"/>
              </a:spcBef>
              <a:spcAft>
                <a:spcPts val="1200"/>
              </a:spcAft>
            </a:pPr>
            <a:r>
              <a:rPr lang="en-US" dirty="0" smtClean="0"/>
              <a:t>The </a:t>
            </a:r>
            <a:r>
              <a:rPr lang="en-US" u="sng" dirty="0" smtClean="0"/>
              <a:t>Community Eligibility Provision </a:t>
            </a:r>
            <a:r>
              <a:rPr lang="en-US" dirty="0"/>
              <a:t>(</a:t>
            </a:r>
            <a:r>
              <a:rPr lang="en-US" dirty="0" smtClean="0"/>
              <a:t>CEP) is:</a:t>
            </a:r>
          </a:p>
          <a:p>
            <a:pPr marL="1200150" lvl="1" indent="-457200">
              <a:spcBef>
                <a:spcPts val="0"/>
              </a:spcBef>
              <a:spcAft>
                <a:spcPts val="1200"/>
              </a:spcAft>
            </a:pPr>
            <a:r>
              <a:rPr lang="en-US" dirty="0"/>
              <a:t>A</a:t>
            </a:r>
            <a:r>
              <a:rPr lang="en-US" dirty="0" smtClean="0"/>
              <a:t> meal service option for schools and Local Educational Agencies (LEA) in high-poverty areas</a:t>
            </a:r>
          </a:p>
          <a:p>
            <a:pPr marL="1200150" lvl="1" indent="-457200">
              <a:spcBef>
                <a:spcPts val="0"/>
              </a:spcBef>
              <a:spcAft>
                <a:spcPts val="1200"/>
              </a:spcAft>
            </a:pPr>
            <a:r>
              <a:rPr lang="en-US" dirty="0" smtClean="0"/>
              <a:t>A provision that allows eligible schools to provide breakfast and lunch to </a:t>
            </a:r>
            <a:r>
              <a:rPr lang="en-US" b="1" dirty="0" smtClean="0"/>
              <a:t>all students at no charge</a:t>
            </a:r>
          </a:p>
        </p:txBody>
      </p:sp>
      <p:pic>
        <p:nvPicPr>
          <p:cNvPr id="2"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97850514"/>
      </p:ext>
    </p:extLst>
  </p:cSld>
  <p:clrMapOvr>
    <a:masterClrMapping/>
  </p:clrMapOvr>
  <mc:AlternateContent xmlns:mc="http://schemas.openxmlformats.org/markup-compatibility/2006" xmlns:p14="http://schemas.microsoft.com/office/powerpoint/2010/main">
    <mc:Choice Requires="p14">
      <p:transition spd="slow" p14:dur="10000" advTm="19121"/>
    </mc:Choice>
    <mc:Fallback xmlns="">
      <p:transition spd="slow" advTm="1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smtClean="0"/>
              <a:t>Overview</a:t>
            </a:r>
          </a:p>
        </p:txBody>
      </p:sp>
      <p:sp>
        <p:nvSpPr>
          <p:cNvPr id="14339" name="Rectangle 3"/>
          <p:cNvSpPr>
            <a:spLocks noGrp="1" noChangeArrowheads="1"/>
          </p:cNvSpPr>
          <p:nvPr>
            <p:ph idx="1"/>
          </p:nvPr>
        </p:nvSpPr>
        <p:spPr>
          <a:xfrm>
            <a:off x="806515" y="1200150"/>
            <a:ext cx="7414119" cy="5094514"/>
          </a:xfrm>
        </p:spPr>
        <p:txBody>
          <a:bodyPr>
            <a:normAutofit/>
          </a:bodyPr>
          <a:lstStyle/>
          <a:p>
            <a:r>
              <a:rPr lang="en-US" dirty="0"/>
              <a:t>Community Eligibility Provision (CEP) </a:t>
            </a:r>
            <a:r>
              <a:rPr lang="en-US" dirty="0" smtClean="0"/>
              <a:t>- </a:t>
            </a:r>
            <a:r>
              <a:rPr lang="en-US" altLang="en-US" dirty="0" smtClean="0"/>
              <a:t>is </a:t>
            </a:r>
            <a:r>
              <a:rPr lang="en-US" altLang="en-US" dirty="0"/>
              <a:t>a new alternative meal counting and claiming option</a:t>
            </a:r>
            <a:r>
              <a:rPr lang="en-US" altLang="en-US" dirty="0" smtClean="0"/>
              <a:t>.</a:t>
            </a:r>
            <a:endParaRPr lang="en-US" dirty="0"/>
          </a:p>
          <a:p>
            <a:pPr marL="1200150" lvl="1" indent="-457200"/>
            <a:r>
              <a:rPr lang="en-US" altLang="en-US" dirty="0"/>
              <a:t>CEP</a:t>
            </a:r>
            <a:r>
              <a:rPr lang="en-US" dirty="0" smtClean="0"/>
              <a:t> may be implemented in:</a:t>
            </a:r>
          </a:p>
          <a:p>
            <a:pPr marL="1600200" lvl="2" indent="-457200">
              <a:buFont typeface="Arial" panose="020B0604020202020204" pitchFamily="34" charset="0"/>
              <a:buChar char="•"/>
            </a:pPr>
            <a:r>
              <a:rPr lang="en-US" dirty="0" smtClean="0"/>
              <a:t>Individual schools</a:t>
            </a:r>
          </a:p>
          <a:p>
            <a:pPr marL="1600200" lvl="2" indent="-457200">
              <a:buFont typeface="Arial" panose="020B0604020202020204" pitchFamily="34" charset="0"/>
              <a:buChar char="•"/>
            </a:pPr>
            <a:r>
              <a:rPr lang="en-US" dirty="0" smtClean="0"/>
              <a:t>Groups of schools </a:t>
            </a:r>
          </a:p>
          <a:p>
            <a:pPr marL="1600200" lvl="2" indent="-457200">
              <a:buFont typeface="Arial" panose="020B0604020202020204" pitchFamily="34" charset="0"/>
              <a:buChar char="•"/>
            </a:pPr>
            <a:r>
              <a:rPr lang="en-US" dirty="0" smtClean="0"/>
              <a:t>Entire school districts</a:t>
            </a:r>
          </a:p>
          <a:p>
            <a:pPr marL="1200150" lvl="1" indent="-457200"/>
            <a:r>
              <a:rPr lang="en-US" dirty="0" smtClean="0"/>
              <a:t>LAUSD will be implementing CEP at 339 schools beginning March 1, 2016</a:t>
            </a:r>
          </a:p>
        </p:txBody>
      </p:sp>
      <p:pic>
        <p:nvPicPr>
          <p:cNvPr id="2"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06763654"/>
      </p:ext>
    </p:extLst>
  </p:cSld>
  <p:clrMapOvr>
    <a:masterClrMapping/>
  </p:clrMapOvr>
  <mc:AlternateContent xmlns:mc="http://schemas.openxmlformats.org/markup-compatibility/2006" xmlns:p14="http://schemas.microsoft.com/office/powerpoint/2010/main">
    <mc:Choice Requires="p14">
      <p:transition spd="slow" p14:dur="10000" advTm="21114"/>
    </mc:Choice>
    <mc:Fallback xmlns="">
      <p:transition spd="slow" advTm="21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smtClean="0"/>
              <a:t>Objectives</a:t>
            </a:r>
          </a:p>
        </p:txBody>
      </p:sp>
      <p:sp>
        <p:nvSpPr>
          <p:cNvPr id="14339" name="Rectangle 3"/>
          <p:cNvSpPr>
            <a:spLocks noGrp="1" noChangeArrowheads="1"/>
          </p:cNvSpPr>
          <p:nvPr>
            <p:ph idx="1"/>
          </p:nvPr>
        </p:nvSpPr>
        <p:spPr>
          <a:xfrm>
            <a:off x="806515" y="1200150"/>
            <a:ext cx="7414119" cy="5094514"/>
          </a:xfrm>
        </p:spPr>
        <p:txBody>
          <a:bodyPr>
            <a:normAutofit/>
          </a:bodyPr>
          <a:lstStyle/>
          <a:p>
            <a:r>
              <a:rPr lang="en-US" altLang="en-US" dirty="0" smtClean="0"/>
              <a:t>This training will provide an overview of the CEP program: </a:t>
            </a:r>
          </a:p>
          <a:p>
            <a:pPr lvl="1"/>
            <a:r>
              <a:rPr lang="en-US" dirty="0" smtClean="0"/>
              <a:t>Benefits of changing to CEP</a:t>
            </a:r>
          </a:p>
          <a:p>
            <a:pPr lvl="1"/>
            <a:r>
              <a:rPr lang="en-US" dirty="0" smtClean="0"/>
              <a:t>Eligibility criteria</a:t>
            </a:r>
          </a:p>
          <a:p>
            <a:pPr lvl="1"/>
            <a:r>
              <a:rPr lang="en-US" dirty="0" smtClean="0"/>
              <a:t>Counting and claiming of meals</a:t>
            </a:r>
          </a:p>
          <a:p>
            <a:pPr lvl="1"/>
            <a:r>
              <a:rPr lang="en-US" dirty="0" smtClean="0"/>
              <a:t>Communication strategies</a:t>
            </a:r>
          </a:p>
          <a:p>
            <a:pPr lvl="1"/>
            <a:r>
              <a:rPr lang="en-US" dirty="0" smtClean="0"/>
              <a:t>Administrative roles</a:t>
            </a:r>
          </a:p>
          <a:p>
            <a:pPr lvl="1"/>
            <a:r>
              <a:rPr lang="en-US" dirty="0" smtClean="0"/>
              <a:t>Food services division roles</a:t>
            </a:r>
          </a:p>
          <a:p>
            <a:pPr lvl="1"/>
            <a:r>
              <a:rPr lang="en-US" dirty="0" smtClean="0"/>
              <a:t>Transition to CEP</a:t>
            </a:r>
          </a:p>
        </p:txBody>
      </p:sp>
      <p:pic>
        <p:nvPicPr>
          <p:cNvPr id="2"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75299981"/>
      </p:ext>
    </p:extLst>
  </p:cSld>
  <p:clrMapOvr>
    <a:masterClrMapping/>
  </p:clrMapOvr>
  <mc:AlternateContent xmlns:mc="http://schemas.openxmlformats.org/markup-compatibility/2006" xmlns:p14="http://schemas.microsoft.com/office/powerpoint/2010/main">
    <mc:Choice Requires="p14">
      <p:transition spd="slow" p14:dur="10000" advTm="22822"/>
    </mc:Choice>
    <mc:Fallback xmlns="">
      <p:transition spd="slow" advTm="22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smtClean="0"/>
              <a:t>Benefits of CEP</a:t>
            </a:r>
            <a:endParaRPr lang="en-US" altLang="en-US" dirty="0" smtClean="0"/>
          </a:p>
        </p:txBody>
      </p:sp>
      <p:sp>
        <p:nvSpPr>
          <p:cNvPr id="14339" name="Rectangle 3"/>
          <p:cNvSpPr>
            <a:spLocks noGrp="1" noChangeArrowheads="1"/>
          </p:cNvSpPr>
          <p:nvPr>
            <p:ph idx="1"/>
          </p:nvPr>
        </p:nvSpPr>
        <p:spPr>
          <a:xfrm>
            <a:off x="806515" y="1211580"/>
            <a:ext cx="7414119" cy="4984683"/>
          </a:xfrm>
        </p:spPr>
        <p:txBody>
          <a:bodyPr>
            <a:normAutofit/>
          </a:bodyPr>
          <a:lstStyle/>
          <a:p>
            <a:r>
              <a:rPr lang="en-US" dirty="0" smtClean="0"/>
              <a:t>Benefits include:</a:t>
            </a:r>
          </a:p>
          <a:p>
            <a:pPr lvl="1"/>
            <a:r>
              <a:rPr lang="en-US" dirty="0" smtClean="0"/>
              <a:t>All students eat breakfast and lunch at no charge </a:t>
            </a:r>
            <a:r>
              <a:rPr lang="en-US" b="1" dirty="0" smtClean="0"/>
              <a:t>regardless of the school’s current claiming method</a:t>
            </a:r>
          </a:p>
          <a:p>
            <a:pPr lvl="1"/>
            <a:r>
              <a:rPr lang="en-US" dirty="0" smtClean="0"/>
              <a:t>A potential for increase in breakfast </a:t>
            </a:r>
            <a:r>
              <a:rPr lang="en-US" dirty="0"/>
              <a:t>and lunch </a:t>
            </a:r>
            <a:r>
              <a:rPr lang="en-US" dirty="0" smtClean="0"/>
              <a:t>participation</a:t>
            </a:r>
            <a:endParaRPr lang="en-US" dirty="0"/>
          </a:p>
          <a:p>
            <a:pPr lvl="1"/>
            <a:r>
              <a:rPr lang="en-US" dirty="0"/>
              <a:t>Elimination of overt identification</a:t>
            </a:r>
          </a:p>
          <a:p>
            <a:pPr lvl="1"/>
            <a:r>
              <a:rPr lang="en-US" dirty="0" smtClean="0"/>
              <a:t>Less administrative costs and paperwork</a:t>
            </a:r>
          </a:p>
          <a:p>
            <a:pPr lvl="2"/>
            <a:r>
              <a:rPr lang="en-US" dirty="0" smtClean="0"/>
              <a:t>No collection, processing, or verification of meal applications is required</a:t>
            </a:r>
          </a:p>
          <a:p>
            <a:pPr lvl="2"/>
            <a:r>
              <a:rPr lang="en-US" dirty="0" smtClean="0"/>
              <a:t>Site is eligible to remain on CEP through 2018-19</a:t>
            </a:r>
          </a:p>
          <a:p>
            <a:endParaRPr lang="en-US" dirty="0"/>
          </a:p>
        </p:txBody>
      </p:sp>
      <p:pic>
        <p:nvPicPr>
          <p:cNvPr id="2"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90193587"/>
      </p:ext>
    </p:extLst>
  </p:cSld>
  <p:clrMapOvr>
    <a:masterClrMapping/>
  </p:clrMapOvr>
  <mc:AlternateContent xmlns:mc="http://schemas.openxmlformats.org/markup-compatibility/2006" xmlns:p14="http://schemas.microsoft.com/office/powerpoint/2010/main">
    <mc:Choice Requires="p14">
      <p:transition spd="slow" p14:dur="10000" advTm="41347"/>
    </mc:Choice>
    <mc:Fallback xmlns="">
      <p:transition spd="slow" advTm="41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Provision 2 Base Year to CEP</a:t>
            </a:r>
            <a:endParaRPr lang="en-US" dirty="0"/>
          </a:p>
        </p:txBody>
      </p:sp>
      <p:sp>
        <p:nvSpPr>
          <p:cNvPr id="3" name="Content Placeholder 2"/>
          <p:cNvSpPr>
            <a:spLocks noGrp="1"/>
          </p:cNvSpPr>
          <p:nvPr>
            <p:ph idx="1"/>
          </p:nvPr>
        </p:nvSpPr>
        <p:spPr/>
        <p:txBody>
          <a:bodyPr/>
          <a:lstStyle/>
          <a:p>
            <a:r>
              <a:rPr lang="en-US" dirty="0" smtClean="0"/>
              <a:t>Schools transitioning from Provision 2 Base </a:t>
            </a:r>
            <a:r>
              <a:rPr lang="en-US" dirty="0"/>
              <a:t>Y</a:t>
            </a:r>
            <a:r>
              <a:rPr lang="en-US" dirty="0" smtClean="0"/>
              <a:t>ear to CEP will use the same procedure in CMS for identifying students and claiming </a:t>
            </a:r>
            <a:r>
              <a:rPr lang="en-US" smtClean="0"/>
              <a:t>the reimbursable meal.</a:t>
            </a:r>
            <a:endParaRPr lang="en-US" dirty="0" smtClean="0"/>
          </a:p>
          <a:p>
            <a:pPr marL="1200150" lvl="1" indent="-457200"/>
            <a:r>
              <a:rPr lang="en-US" dirty="0"/>
              <a:t>Meal applications are not required</a:t>
            </a:r>
          </a:p>
          <a:p>
            <a:pPr marL="1200150" lvl="1" indent="-457200"/>
            <a:r>
              <a:rPr lang="en-US" dirty="0" smtClean="0"/>
              <a:t>Expect </a:t>
            </a:r>
            <a:r>
              <a:rPr lang="en-US" dirty="0"/>
              <a:t>participation </a:t>
            </a:r>
            <a:r>
              <a:rPr lang="en-US" dirty="0" smtClean="0"/>
              <a:t>counts similar to Provision 2</a:t>
            </a:r>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3745088"/>
      </p:ext>
    </p:extLst>
  </p:cSld>
  <p:clrMapOvr>
    <a:masterClrMapping/>
  </p:clrMapOvr>
  <mc:AlternateContent xmlns:mc="http://schemas.openxmlformats.org/markup-compatibility/2006" xmlns:p14="http://schemas.microsoft.com/office/powerpoint/2010/main">
    <mc:Choice Requires="p14">
      <p:transition spd="slow" p14:dur="10000" advTm="18871"/>
    </mc:Choice>
    <mc:Fallback xmlns="">
      <p:transition spd="slow" advTm="18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CMS Modifications </a:t>
            </a:r>
            <a:endParaRPr lang="en-US" dirty="0"/>
          </a:p>
        </p:txBody>
      </p:sp>
      <p:sp>
        <p:nvSpPr>
          <p:cNvPr id="3" name="Content Placeholder 2"/>
          <p:cNvSpPr>
            <a:spLocks noGrp="1"/>
          </p:cNvSpPr>
          <p:nvPr>
            <p:ph idx="1"/>
          </p:nvPr>
        </p:nvSpPr>
        <p:spPr>
          <a:xfrm>
            <a:off x="806516" y="1417638"/>
            <a:ext cx="7594535" cy="4525963"/>
          </a:xfrm>
        </p:spPr>
        <p:txBody>
          <a:bodyPr/>
          <a:lstStyle/>
          <a:p>
            <a:r>
              <a:rPr lang="en-US" dirty="0" smtClean="0"/>
              <a:t>The CMS technical team will update the Cafeteria Management System (CMS) settings to reflect the new established </a:t>
            </a:r>
            <a:r>
              <a:rPr lang="en-US" dirty="0"/>
              <a:t>CEP </a:t>
            </a:r>
            <a:r>
              <a:rPr lang="en-US" dirty="0" smtClean="0"/>
              <a:t>claiming percentage.</a:t>
            </a:r>
          </a:p>
          <a:p>
            <a:pPr marL="1200150" lvl="1" indent="-457200"/>
            <a:r>
              <a:rPr lang="en-US" dirty="0" smtClean="0"/>
              <a:t>FSM’s </a:t>
            </a:r>
            <a:r>
              <a:rPr lang="en-US" u="sng" dirty="0" smtClean="0"/>
              <a:t>will not </a:t>
            </a:r>
            <a:r>
              <a:rPr lang="en-US" dirty="0" smtClean="0"/>
              <a:t>notice any changes to CMS-FOH</a:t>
            </a:r>
            <a:endParaRPr lang="en-US" dirty="0"/>
          </a:p>
          <a:p>
            <a:pPr marL="1200150" lvl="1" indent="-457200"/>
            <a:r>
              <a:rPr lang="en-US" dirty="0" smtClean="0"/>
              <a:t>FS staff will process students using the standard POS procedure</a:t>
            </a:r>
          </a:p>
          <a:p>
            <a:pPr marL="1600200" lvl="2" indent="-457200"/>
            <a:r>
              <a:rPr lang="en-US" dirty="0" smtClean="0"/>
              <a:t>Pin number</a:t>
            </a:r>
          </a:p>
          <a:p>
            <a:pPr marL="1600200" lvl="2" indent="-457200"/>
            <a:r>
              <a:rPr lang="en-US" dirty="0" smtClean="0"/>
              <a:t>Classroom lookup</a:t>
            </a:r>
          </a:p>
          <a:p>
            <a:pPr marL="1600200" lvl="2" indent="-457200"/>
            <a:r>
              <a:rPr lang="en-US" dirty="0" smtClean="0"/>
              <a:t>Manual lookup</a:t>
            </a:r>
          </a:p>
        </p:txBody>
      </p:sp>
      <p:pic>
        <p:nvPicPr>
          <p:cNvPr id="4"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29821660"/>
      </p:ext>
    </p:extLst>
  </p:cSld>
  <p:clrMapOvr>
    <a:masterClrMapping/>
  </p:clrMapOvr>
  <mc:AlternateContent xmlns:mc="http://schemas.openxmlformats.org/markup-compatibility/2006" xmlns:p14="http://schemas.microsoft.com/office/powerpoint/2010/main">
    <mc:Choice Requires="p14">
      <p:transition spd="slow" p14:dur="10000" advTm="32243"/>
    </mc:Choice>
    <mc:Fallback xmlns="">
      <p:transition spd="slow" advTm="32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Claiming Percentages</a:t>
            </a:r>
            <a:endParaRPr lang="en-US" dirty="0"/>
          </a:p>
        </p:txBody>
      </p:sp>
      <p:sp>
        <p:nvSpPr>
          <p:cNvPr id="3" name="Content Placeholder 2"/>
          <p:cNvSpPr>
            <a:spLocks noGrp="1"/>
          </p:cNvSpPr>
          <p:nvPr>
            <p:ph idx="1"/>
          </p:nvPr>
        </p:nvSpPr>
        <p:spPr/>
        <p:txBody>
          <a:bodyPr>
            <a:normAutofit fontScale="92500" lnSpcReduction="20000"/>
          </a:bodyPr>
          <a:lstStyle/>
          <a:p>
            <a:pPr>
              <a:spcBef>
                <a:spcPts val="0"/>
              </a:spcBef>
              <a:spcAft>
                <a:spcPts val="1200"/>
              </a:spcAft>
            </a:pPr>
            <a:r>
              <a:rPr lang="en-US" sz="3300" dirty="0" smtClean="0"/>
              <a:t>The claiming percentage for your school has been established for the 1</a:t>
            </a:r>
            <a:r>
              <a:rPr lang="en-US" sz="3300" baseline="30000" dirty="0" smtClean="0"/>
              <a:t>st</a:t>
            </a:r>
            <a:r>
              <a:rPr lang="en-US" sz="3300" dirty="0"/>
              <a:t> </a:t>
            </a:r>
            <a:r>
              <a:rPr lang="en-US" sz="3300" dirty="0" smtClean="0"/>
              <a:t>year (March 2016) and is based on the ISP (Identified Student Percentage) of the group.</a:t>
            </a:r>
            <a:endParaRPr lang="en-US" sz="1000" dirty="0" smtClean="0"/>
          </a:p>
          <a:p>
            <a:pPr lvl="1">
              <a:spcBef>
                <a:spcPts val="0"/>
              </a:spcBef>
              <a:spcAft>
                <a:spcPts val="1200"/>
              </a:spcAft>
            </a:pPr>
            <a:r>
              <a:rPr lang="en-US" sz="3100" dirty="0" smtClean="0"/>
              <a:t>Claiming percentage for your group will be sent to you by the Food Services Division and will be input into CMS</a:t>
            </a:r>
          </a:p>
          <a:p>
            <a:pPr lvl="1">
              <a:spcBef>
                <a:spcPts val="0"/>
              </a:spcBef>
              <a:spcAft>
                <a:spcPts val="1200"/>
              </a:spcAft>
            </a:pPr>
            <a:r>
              <a:rPr lang="en-US" sz="3100" dirty="0" smtClean="0"/>
              <a:t>The percentage will be used for 3 school years unless you are otherwise notified</a:t>
            </a:r>
          </a:p>
          <a:p>
            <a:pPr lvl="2">
              <a:spcBef>
                <a:spcPts val="0"/>
              </a:spcBef>
              <a:spcAft>
                <a:spcPts val="1200"/>
              </a:spcAft>
            </a:pPr>
            <a:r>
              <a:rPr lang="en-US" sz="2800" dirty="0" smtClean="0"/>
              <a:t>Percentages may be updated by FSD</a:t>
            </a:r>
          </a:p>
          <a:p>
            <a:pPr lvl="2"/>
            <a:endParaRPr lang="en-US" dirty="0" smtClean="0"/>
          </a:p>
          <a:p>
            <a:endParaRPr lang="en-US" dirty="0"/>
          </a:p>
        </p:txBody>
      </p:sp>
      <p:pic>
        <p:nvPicPr>
          <p:cNvPr id="5" name="Slide 9">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17974471"/>
      </p:ext>
    </p:extLst>
  </p:cSld>
  <p:clrMapOvr>
    <a:masterClrMapping/>
  </p:clrMapOvr>
  <mc:AlternateContent xmlns:mc="http://schemas.openxmlformats.org/markup-compatibility/2006" xmlns:p14="http://schemas.microsoft.com/office/powerpoint/2010/main">
    <mc:Choice Requires="p14">
      <p:transition spd="slow" p14:dur="10000" advTm="24163"/>
    </mc:Choice>
    <mc:Fallback xmlns="">
      <p:transition spd="slow" advTm="24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embedded=true|audioOnly=true|recordStart=2009|recordEnd=17130|recordLength=17130|start=2009|end=17130|audioFormat={00001610-0000-0010-8000-00AA00389B71}|audioRate=44100|muted=false|volume=0.8|fadeIn=0|fadeOut=0"/>
</p:tagLst>
</file>

<file path=ppt/tags/tag10.xml><?xml version="1.0" encoding="utf-8"?>
<p:tagLst xmlns:a="http://schemas.openxmlformats.org/drawingml/2006/main" xmlns:r="http://schemas.openxmlformats.org/officeDocument/2006/relationships" xmlns:p="http://schemas.openxmlformats.org/presentationml/2006/main">
  <p:tag name="ATHENA.MIXSHAPE" val="|embedded=true|audioOnly=true|recordStart=1083|recordEnd=23300|recordLength=24142|start=1083|end=23300|audioFormat={00001610-0000-0010-8000-00AA00389B71}|audioRate=44100|muted=false|volume=0.8|fadeIn=0|fadeOut=0"/>
</p:tagLst>
</file>

<file path=ppt/tags/tag11.xml><?xml version="1.0" encoding="utf-8"?>
<p:tagLst xmlns:a="http://schemas.openxmlformats.org/drawingml/2006/main" xmlns:r="http://schemas.openxmlformats.org/officeDocument/2006/relationships" xmlns:p="http://schemas.openxmlformats.org/presentationml/2006/main">
  <p:tag name="ATHENA.MIXSHAPE" val="|embedded=true|audioOnly=true|recordStart=1008|recordEnd=60598|recordLength=60598|start=1008|end=60598|audioFormat={00001610-0000-0010-8000-00AA00389B71}|audioRate=44100|muted=false|volume=0.8|fadeIn=0|fadeOut=0"/>
</p:tagLst>
</file>

<file path=ppt/tags/tag12.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64337|recordLength=69073|start=0|end=64337|audioFormat={00001610-0000-0010-8000-00AA00389B71}|audioRate=44100|muted=false|volume=0.8|fadeIn=0|fadeOut=0"/>
</p:tagLst>
</file>

<file path=ppt/tags/tag13.xml><?xml version="1.0" encoding="utf-8"?>
<p:tagLst xmlns:a="http://schemas.openxmlformats.org/drawingml/2006/main" xmlns:r="http://schemas.openxmlformats.org/officeDocument/2006/relationships" xmlns:p="http://schemas.openxmlformats.org/presentationml/2006/main">
  <p:tag name="ATHENA.MIXSHAPE" val="|embedded=true|audioOnly=true|recordStart=1620|recordEnd=34034|recordLength=34034|start=1620|end=34034|audioFormat={00001610-0000-0010-8000-00AA00389B71}|audioRate=44100|muted=false|volume=0.8|fadeIn=0|fadeOut=0"/>
</p:tagLst>
</file>

<file path=ppt/tags/tag14.xml><?xml version="1.0" encoding="utf-8"?>
<p:tagLst xmlns:a="http://schemas.openxmlformats.org/drawingml/2006/main" xmlns:r="http://schemas.openxmlformats.org/officeDocument/2006/relationships" xmlns:p="http://schemas.openxmlformats.org/presentationml/2006/main">
  <p:tag name="ATHENA.MIXSHAPE" val="|embedded=true|audioOnly=true|recordStart=1590|recordEnd=44566|recordLength=44566|start=1590|end=44566|audioFormat={00001610-0000-0010-8000-00AA00389B71}|audioRate=44100|muted=false|volume=0.8|fadeIn=0|fadeOut=0"/>
</p:tagLst>
</file>

<file path=ppt/tags/tag15.xml><?xml version="1.0" encoding="utf-8"?>
<p:tagLst xmlns:a="http://schemas.openxmlformats.org/drawingml/2006/main" xmlns:r="http://schemas.openxmlformats.org/officeDocument/2006/relationships" xmlns:p="http://schemas.openxmlformats.org/presentationml/2006/main">
  <p:tag name="ATHENA.MIXSHAPE" val="|embedded=true|audioOnly=true|recordStart=1904|recordEnd=28717|recordLength=28717|start=1904|end=28717|audioFormat={00001610-0000-0010-8000-00AA00389B71}|audioRate=44100|muted=false|volume=0.8|fadeIn=0|fadeOut=0"/>
</p:tagLst>
</file>

<file path=ppt/tags/tag16.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54357|recordLength=54357|start=0|end=54357|audioFormat={00000001-0000-0010-8000-00AA00389B71}|audioRate=44100|muted=false|volume=0.8|fadeIn=0|fadeOut=0"/>
</p:tagLst>
</file>

<file path=ppt/tags/tag1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0985|recordLength=31020|start=0|end=30985|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embedded=true|audioOnly=true|recordStart=1699|recordEnd=20822|recordLength=20822|start=1699|end=20822|audioFormat={00001610-0000-0010-8000-00AA00389B71}|audioRate=44100|muted=false|volume=0.8|fadeIn=0|fadeOut=0"/>
</p:tagLst>
</file>

<file path=ppt/tags/tag3.xml><?xml version="1.0" encoding="utf-8"?>
<p:tagLst xmlns:a="http://schemas.openxmlformats.org/drawingml/2006/main" xmlns:r="http://schemas.openxmlformats.org/officeDocument/2006/relationships" xmlns:p="http://schemas.openxmlformats.org/presentationml/2006/main">
  <p:tag name="ATHENA.MIXSHAPE" val="|embedded=true|audioOnly=true|recordStart=1517|recordEnd=22633|recordLength=22633|start=1517|end=22633|audioFormat={00001610-0000-0010-8000-00AA00389B71}|audioRate=44100|muted=false|volume=0.8|fadeIn=0|fadeOut=0"/>
</p:tagLst>
</file>

<file path=ppt/tags/tag4.xml><?xml version="1.0" encoding="utf-8"?>
<p:tagLst xmlns:a="http://schemas.openxmlformats.org/drawingml/2006/main" xmlns:r="http://schemas.openxmlformats.org/officeDocument/2006/relationships" xmlns:p="http://schemas.openxmlformats.org/presentationml/2006/main">
  <p:tag name="ATHENA.MIXSHAPE" val="|embedded=true|audioOnly=true|recordStart=2561|recordEnd=25385|recordLength=26836|start=2561|end=25385|audioFormat={00001610-0000-0010-8000-00AA00389B71}|audioRate=44100|muted=false|volume=0.8|fadeIn=0|fadeOut=0"/>
</p:tagLst>
</file>

<file path=ppt/tags/tag5.xml><?xml version="1.0" encoding="utf-8"?>
<p:tagLst xmlns:a="http://schemas.openxmlformats.org/drawingml/2006/main" xmlns:r="http://schemas.openxmlformats.org/officeDocument/2006/relationships" xmlns:p="http://schemas.openxmlformats.org/presentationml/2006/main">
  <p:tag name="ATHENA.MIXSHAPE" val="|embedded=true|audioOnly=true|recordStart=2393|recordEnd=43740|recordLength=43740|start=2393|end=43740|audioFormat={00001610-0000-0010-8000-00AA00389B71}|audioRate=44100|muted=false|volume=0.8|fadeIn=0|fadeOut=0"/>
</p:tagLst>
</file>

<file path=ppt/tags/tag6.xml><?xml version="1.0" encoding="utf-8"?>
<p:tagLst xmlns:a="http://schemas.openxmlformats.org/drawingml/2006/main" xmlns:r="http://schemas.openxmlformats.org/officeDocument/2006/relationships" xmlns:p="http://schemas.openxmlformats.org/presentationml/2006/main">
  <p:tag name="ATHENA.MIXSHAPE" val="|embedded=true|audioOnly=true|recordStart=2601|recordEnd=21472|recordLength=21472|start=2601|end=21472|audioFormat={00001610-0000-0010-8000-00AA00389B71}|audioRate=44100|muted=false|volume=0.8|fadeIn=0|fadeOut=0"/>
</p:tagLst>
</file>

<file path=ppt/tags/tag7.xml><?xml version="1.0" encoding="utf-8"?>
<p:tagLst xmlns:a="http://schemas.openxmlformats.org/drawingml/2006/main" xmlns:r="http://schemas.openxmlformats.org/officeDocument/2006/relationships" xmlns:p="http://schemas.openxmlformats.org/presentationml/2006/main">
  <p:tag name="ATHENA.MIXSHAPE" val="|embedded=true|audioOnly=true|recordStart=2740|recordEnd=34986|recordLength=34986|start=2740|end=34986|audioFormat={00001610-0000-0010-8000-00AA00389B71}|audioRate=44100|muted=false|volume=0.8|fadeIn=0|fadeOut=0"/>
</p:tagLst>
</file>

<file path=ppt/tags/tag8.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4163|recordLength=24163|start=0|end=24163|audioFormat={00000001-0000-0010-8000-00AA00389B71}|audioRate=44100|muted=false|volume=0.8|fadeIn=0|fadeOut=0"/>
</p:tagLst>
</file>

<file path=ppt/tags/tag9.xml><?xml version="1.0" encoding="utf-8"?>
<p:tagLst xmlns:a="http://schemas.openxmlformats.org/drawingml/2006/main" xmlns:r="http://schemas.openxmlformats.org/officeDocument/2006/relationships" xmlns:p="http://schemas.openxmlformats.org/presentationml/2006/main">
  <p:tag name="ATHENA.MIXSHAPE" val="|embedded=true|audioOnly=true|recordStart=1780|recordEnd=37238|recordLength=37238|start=1780|end=37238|audioFormat={00001610-0000-0010-8000-00AA00389B71}|audioRate=44100|muted=false|volume=0.8|fadeIn=0|fadeOut=0"/>
</p:tagLst>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5358</TotalTime>
  <Words>3209</Words>
  <Application>Microsoft Office PowerPoint</Application>
  <PresentationFormat>On-screen Show (4:3)</PresentationFormat>
  <Paragraphs>285</Paragraphs>
  <Slides>28</Slides>
  <Notes>28</Notes>
  <HiddenSlides>0</HiddenSlides>
  <MMClips>27</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2014 Cafe LA Presentation template</vt:lpstr>
      <vt:lpstr>PowerPoint Presentation</vt:lpstr>
      <vt:lpstr>PowerPoint Presentation</vt:lpstr>
      <vt:lpstr>What is the Community Eligibility Provision?</vt:lpstr>
      <vt:lpstr>Overview</vt:lpstr>
      <vt:lpstr>Objectives</vt:lpstr>
      <vt:lpstr>Benefits of CEP</vt:lpstr>
      <vt:lpstr>From Provision 2 Base Year to CEP</vt:lpstr>
      <vt:lpstr>CMS Modifications </vt:lpstr>
      <vt:lpstr>Claiming Percentages</vt:lpstr>
      <vt:lpstr>How are Groups of Schools Formed?</vt:lpstr>
      <vt:lpstr>Example of Forming a Group</vt:lpstr>
      <vt:lpstr>Claiming Meals</vt:lpstr>
      <vt:lpstr>Counting and Claiming CEP</vt:lpstr>
      <vt:lpstr>Non-Reimbursable Meals and  A’la Carte Sales</vt:lpstr>
      <vt:lpstr>Transfer Students</vt:lpstr>
      <vt:lpstr>Visiting Students</vt:lpstr>
      <vt:lpstr>Visiting Students Example</vt:lpstr>
      <vt:lpstr>Record Retention Requirements</vt:lpstr>
      <vt:lpstr>Role of Area Food Services Supervisor</vt:lpstr>
      <vt:lpstr>Role of Food Service Manager</vt:lpstr>
      <vt:lpstr>CEP Reports</vt:lpstr>
      <vt:lpstr>Food Service Manager Reports</vt:lpstr>
      <vt:lpstr>Running the New CEP Meal Count Report</vt:lpstr>
      <vt:lpstr>CEP Meal Count Report</vt:lpstr>
      <vt:lpstr>Meal Counts Report</vt:lpstr>
      <vt:lpstr>Edit Check</vt:lpstr>
      <vt:lpstr>School Posters and Flyers </vt:lpstr>
      <vt:lpstr>PowerPoint Presentation</vt:lpstr>
    </vt:vector>
  </TitlesOfParts>
  <Company>LAUSD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Windows 7 pro X64</cp:lastModifiedBy>
  <cp:revision>448</cp:revision>
  <cp:lastPrinted>2016-02-22T16:34:05Z</cp:lastPrinted>
  <dcterms:created xsi:type="dcterms:W3CDTF">2014-05-05T14:23:24Z</dcterms:created>
  <dcterms:modified xsi:type="dcterms:W3CDTF">2016-02-25T17:37:14Z</dcterms:modified>
</cp:coreProperties>
</file>